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70" r:id="rId1"/>
  </p:sldMasterIdLst>
  <p:sldIdLst>
    <p:sldId id="256" r:id="rId2"/>
    <p:sldId id="257" r:id="rId3"/>
    <p:sldId id="259" r:id="rId4"/>
    <p:sldId id="277" r:id="rId5"/>
    <p:sldId id="274" r:id="rId6"/>
    <p:sldId id="261" r:id="rId7"/>
    <p:sldId id="262" r:id="rId8"/>
    <p:sldId id="258" r:id="rId9"/>
    <p:sldId id="263" r:id="rId10"/>
    <p:sldId id="264" r:id="rId11"/>
    <p:sldId id="275" r:id="rId12"/>
    <p:sldId id="265" r:id="rId13"/>
    <p:sldId id="269" r:id="rId14"/>
    <p:sldId id="270" r:id="rId15"/>
    <p:sldId id="278" r:id="rId16"/>
  </p:sldIdLst>
  <p:sldSz cx="9144000" cy="5715000" type="screen16x1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becca Longtin" initials="R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4584"/>
  </p:normalViewPr>
  <p:slideViewPr>
    <p:cSldViewPr snapToGrid="0" snapToObjects="1">
      <p:cViewPr varScale="1">
        <p:scale>
          <a:sx n="138" d="100"/>
          <a:sy n="138" d="100"/>
        </p:scale>
        <p:origin x="880" y="176"/>
      </p:cViewPr>
      <p:guideLst>
        <p:guide orient="horz" pos="180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3DE05-ACCC-BC42-9E70-EF7BEB9B0BB2}"/>
              </a:ext>
            </a:extLst>
          </p:cNvPr>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FE296EBB-F75E-F245-8AD0-6225A37F74FC}"/>
              </a:ext>
            </a:extLst>
          </p:cNvPr>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9F485FF5-7507-4A48-8020-62AD4E068122}"/>
              </a:ext>
            </a:extLst>
          </p:cNvPr>
          <p:cNvSpPr>
            <a:spLocks noGrp="1"/>
          </p:cNvSpPr>
          <p:nvPr>
            <p:ph type="dt" sz="half" idx="10"/>
          </p:nvPr>
        </p:nvSpPr>
        <p:spPr/>
        <p:txBody>
          <a:bodyPr/>
          <a:lstStyle/>
          <a:p>
            <a:fld id="{83284890-85D2-4D7B-8EF5-15A9C1DB8F42}" type="datetimeFigureOut">
              <a:rPr lang="en-US" smtClean="0"/>
              <a:t>10/28/20</a:t>
            </a:fld>
            <a:endParaRPr lang="en-US"/>
          </a:p>
        </p:txBody>
      </p:sp>
      <p:sp>
        <p:nvSpPr>
          <p:cNvPr id="5" name="Footer Placeholder 4">
            <a:extLst>
              <a:ext uri="{FF2B5EF4-FFF2-40B4-BE49-F238E27FC236}">
                <a16:creationId xmlns:a16="http://schemas.microsoft.com/office/drawing/2014/main" id="{959710D4-AB7B-474C-A033-43AB8532E7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EFED02-A748-D743-A5C2-0A4151DB4AD4}"/>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598640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4A175-3BD1-3D42-8FE6-23DD2EA040D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0DC890E-222D-8F49-9D4D-30374075901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C5FFC7-AC3D-8843-B84B-8BCEEC7F834A}"/>
              </a:ext>
            </a:extLst>
          </p:cNvPr>
          <p:cNvSpPr>
            <a:spLocks noGrp="1"/>
          </p:cNvSpPr>
          <p:nvPr>
            <p:ph type="dt" sz="half" idx="10"/>
          </p:nvPr>
        </p:nvSpPr>
        <p:spPr/>
        <p:txBody>
          <a:bodyPr/>
          <a:lstStyle/>
          <a:p>
            <a:fld id="{87157CC2-0FC8-4686-B024-99790E0F5162}" type="datetimeFigureOut">
              <a:rPr lang="en-US" smtClean="0"/>
              <a:t>10/28/20</a:t>
            </a:fld>
            <a:endParaRPr lang="en-US"/>
          </a:p>
        </p:txBody>
      </p:sp>
      <p:sp>
        <p:nvSpPr>
          <p:cNvPr id="5" name="Footer Placeholder 4">
            <a:extLst>
              <a:ext uri="{FF2B5EF4-FFF2-40B4-BE49-F238E27FC236}">
                <a16:creationId xmlns:a16="http://schemas.microsoft.com/office/drawing/2014/main" id="{CE3794A2-8C86-6442-A0AA-44ECCCC57F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5E3BFD-1B11-654C-9F63-C4F16D18D3C1}"/>
              </a:ext>
            </a:extLst>
          </p:cNvPr>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278876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39AA21-10BD-ED4E-B86F-3B0B2C5ED35E}"/>
              </a:ext>
            </a:extLst>
          </p:cNvPr>
          <p:cNvSpPr>
            <a:spLocks noGrp="1"/>
          </p:cNvSpPr>
          <p:nvPr>
            <p:ph type="title" orient="vert"/>
          </p:nvPr>
        </p:nvSpPr>
        <p:spPr>
          <a:xfrm>
            <a:off x="6543675" y="304271"/>
            <a:ext cx="1971675" cy="484319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EF2EFDE-8BC4-4C4B-8456-6581991A3BF0}"/>
              </a:ext>
            </a:extLst>
          </p:cNvPr>
          <p:cNvSpPr>
            <a:spLocks noGrp="1"/>
          </p:cNvSpPr>
          <p:nvPr>
            <p:ph type="body" orient="vert" idx="1"/>
          </p:nvPr>
        </p:nvSpPr>
        <p:spPr>
          <a:xfrm>
            <a:off x="628650" y="304271"/>
            <a:ext cx="5800725" cy="48431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7C1515-F16F-3549-BCB0-B87B5E2D12E3}"/>
              </a:ext>
            </a:extLst>
          </p:cNvPr>
          <p:cNvSpPr>
            <a:spLocks noGrp="1"/>
          </p:cNvSpPr>
          <p:nvPr>
            <p:ph type="dt" sz="half" idx="10"/>
          </p:nvPr>
        </p:nvSpPr>
        <p:spPr/>
        <p:txBody>
          <a:bodyPr/>
          <a:lstStyle/>
          <a:p>
            <a:fld id="{F6764DA5-CD3D-4590-A511-FCD3BC7A793E}" type="datetimeFigureOut">
              <a:rPr lang="en-US" smtClean="0"/>
              <a:t>10/28/20</a:t>
            </a:fld>
            <a:endParaRPr lang="en-US"/>
          </a:p>
        </p:txBody>
      </p:sp>
      <p:sp>
        <p:nvSpPr>
          <p:cNvPr id="5" name="Footer Placeholder 4">
            <a:extLst>
              <a:ext uri="{FF2B5EF4-FFF2-40B4-BE49-F238E27FC236}">
                <a16:creationId xmlns:a16="http://schemas.microsoft.com/office/drawing/2014/main" id="{FDCC3781-F09B-9B47-8AE4-29CD899D42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DB8B6A-F583-A849-B4F9-E3344A0D601B}"/>
              </a:ext>
            </a:extLst>
          </p:cNvPr>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290089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A5126-8203-4D45-A22A-67655ECF5B6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D1E1FF-BA2E-124B-899F-DC8AA825544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8E2AF6-19C9-F045-BCD8-3A8FB3814F2F}"/>
              </a:ext>
            </a:extLst>
          </p:cNvPr>
          <p:cNvSpPr>
            <a:spLocks noGrp="1"/>
          </p:cNvSpPr>
          <p:nvPr>
            <p:ph type="dt" sz="half" idx="10"/>
          </p:nvPr>
        </p:nvSpPr>
        <p:spPr/>
        <p:txBody>
          <a:bodyPr/>
          <a:lstStyle/>
          <a:p>
            <a:fld id="{82F5661D-6934-4B32-B92C-470368BF1EC6}" type="datetimeFigureOut">
              <a:rPr lang="en-US" smtClean="0"/>
              <a:t>10/28/20</a:t>
            </a:fld>
            <a:endParaRPr lang="en-US"/>
          </a:p>
        </p:txBody>
      </p:sp>
      <p:sp>
        <p:nvSpPr>
          <p:cNvPr id="5" name="Footer Placeholder 4">
            <a:extLst>
              <a:ext uri="{FF2B5EF4-FFF2-40B4-BE49-F238E27FC236}">
                <a16:creationId xmlns:a16="http://schemas.microsoft.com/office/drawing/2014/main" id="{9A16E637-6138-3B4A-ACD7-6AB8C4E2FF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E12193-39C4-E642-9304-7FFD0DD940E0}"/>
              </a:ext>
            </a:extLst>
          </p:cNvPr>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986319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226DF-1B3D-824A-9922-6D6136DF471C}"/>
              </a:ext>
            </a:extLst>
          </p:cNvPr>
          <p:cNvSpPr>
            <a:spLocks noGrp="1"/>
          </p:cNvSpPr>
          <p:nvPr>
            <p:ph type="title"/>
          </p:nvPr>
        </p:nvSpPr>
        <p:spPr>
          <a:xfrm>
            <a:off x="623888" y="1424782"/>
            <a:ext cx="7886700" cy="2377281"/>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45F2BECF-94B8-CF46-BA7F-0C7294B7B8C1}"/>
              </a:ext>
            </a:extLst>
          </p:cNvPr>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60C1556-24CA-2F49-A2F6-A028E79AC60D}"/>
              </a:ext>
            </a:extLst>
          </p:cNvPr>
          <p:cNvSpPr>
            <a:spLocks noGrp="1"/>
          </p:cNvSpPr>
          <p:nvPr>
            <p:ph type="dt" sz="half" idx="10"/>
          </p:nvPr>
        </p:nvSpPr>
        <p:spPr/>
        <p:txBody>
          <a:bodyPr/>
          <a:lstStyle/>
          <a:p>
            <a:fld id="{C6F822A4-8DA6-4447-9B1F-C5DB58435268}" type="datetimeFigureOut">
              <a:rPr lang="en-US" smtClean="0"/>
              <a:t>10/28/20</a:t>
            </a:fld>
            <a:endParaRPr lang="en-US" dirty="0"/>
          </a:p>
        </p:txBody>
      </p:sp>
      <p:sp>
        <p:nvSpPr>
          <p:cNvPr id="5" name="Footer Placeholder 4">
            <a:extLst>
              <a:ext uri="{FF2B5EF4-FFF2-40B4-BE49-F238E27FC236}">
                <a16:creationId xmlns:a16="http://schemas.microsoft.com/office/drawing/2014/main" id="{388B9AA7-C1BD-AE4C-A067-5F0084021BF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FCBD08-00EA-E341-A247-379AFC9AA2E8}"/>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739262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B6D79-3CCF-5448-8E43-623DD913E1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938FC3-5F44-DA49-AE57-D39572042837}"/>
              </a:ext>
            </a:extLst>
          </p:cNvPr>
          <p:cNvSpPr>
            <a:spLocks noGrp="1"/>
          </p:cNvSpPr>
          <p:nvPr>
            <p:ph sz="half" idx="1"/>
          </p:nvPr>
        </p:nvSpPr>
        <p:spPr>
          <a:xfrm>
            <a:off x="6286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8681C3C-396A-2E43-AC36-853D51753115}"/>
              </a:ext>
            </a:extLst>
          </p:cNvPr>
          <p:cNvSpPr>
            <a:spLocks noGrp="1"/>
          </p:cNvSpPr>
          <p:nvPr>
            <p:ph sz="half" idx="2"/>
          </p:nvPr>
        </p:nvSpPr>
        <p:spPr>
          <a:xfrm>
            <a:off x="46291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E17303D-0551-C944-AEDF-3179646621A9}"/>
              </a:ext>
            </a:extLst>
          </p:cNvPr>
          <p:cNvSpPr>
            <a:spLocks noGrp="1"/>
          </p:cNvSpPr>
          <p:nvPr>
            <p:ph type="dt" sz="half" idx="10"/>
          </p:nvPr>
        </p:nvSpPr>
        <p:spPr/>
        <p:txBody>
          <a:bodyPr/>
          <a:lstStyle/>
          <a:p>
            <a:fld id="{E548D31E-DCDA-41A7-9C67-C4B11B94D21D}" type="datetimeFigureOut">
              <a:rPr lang="en-US" smtClean="0"/>
              <a:t>10/28/20</a:t>
            </a:fld>
            <a:endParaRPr lang="en-US"/>
          </a:p>
        </p:txBody>
      </p:sp>
      <p:sp>
        <p:nvSpPr>
          <p:cNvPr id="6" name="Footer Placeholder 5">
            <a:extLst>
              <a:ext uri="{FF2B5EF4-FFF2-40B4-BE49-F238E27FC236}">
                <a16:creationId xmlns:a16="http://schemas.microsoft.com/office/drawing/2014/main" id="{4F40CD52-9579-DD4B-823F-0E974747F4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AE7810-6079-1441-99ED-D93B05843D56}"/>
              </a:ext>
            </a:extLst>
          </p:cNvPr>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472937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5A1E9-9555-F145-A72B-2493E98D70CB}"/>
              </a:ext>
            </a:extLst>
          </p:cNvPr>
          <p:cNvSpPr>
            <a:spLocks noGrp="1"/>
          </p:cNvSpPr>
          <p:nvPr>
            <p:ph type="title"/>
          </p:nvPr>
        </p:nvSpPr>
        <p:spPr>
          <a:xfrm>
            <a:off x="629841" y="304271"/>
            <a:ext cx="7886700" cy="1104636"/>
          </a:xfrm>
        </p:spPr>
        <p:txBody>
          <a:bodyPr/>
          <a:lstStyle/>
          <a:p>
            <a:r>
              <a:rPr lang="en-US"/>
              <a:t>Click to edit Master title style</a:t>
            </a:r>
          </a:p>
        </p:txBody>
      </p:sp>
      <p:sp>
        <p:nvSpPr>
          <p:cNvPr id="3" name="Text Placeholder 2">
            <a:extLst>
              <a:ext uri="{FF2B5EF4-FFF2-40B4-BE49-F238E27FC236}">
                <a16:creationId xmlns:a16="http://schemas.microsoft.com/office/drawing/2014/main" id="{53A235D6-D6B1-EB49-90D2-818DD827AABC}"/>
              </a:ext>
            </a:extLst>
          </p:cNvPr>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6247DB0-63AE-E344-8799-3572FA8E13EF}"/>
              </a:ext>
            </a:extLst>
          </p:cNvPr>
          <p:cNvSpPr>
            <a:spLocks noGrp="1"/>
          </p:cNvSpPr>
          <p:nvPr>
            <p:ph sz="half" idx="2"/>
          </p:nvPr>
        </p:nvSpPr>
        <p:spPr>
          <a:xfrm>
            <a:off x="629842" y="2087563"/>
            <a:ext cx="3868340"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630BAA3-903B-DC47-A295-03B12681BE91}"/>
              </a:ext>
            </a:extLst>
          </p:cNvPr>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A84E5993-3F7A-E842-8DAD-E3C7A525C56B}"/>
              </a:ext>
            </a:extLst>
          </p:cNvPr>
          <p:cNvSpPr>
            <a:spLocks noGrp="1"/>
          </p:cNvSpPr>
          <p:nvPr>
            <p:ph sz="quarter" idx="4"/>
          </p:nvPr>
        </p:nvSpPr>
        <p:spPr>
          <a:xfrm>
            <a:off x="4629150" y="2087563"/>
            <a:ext cx="3887391"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A0C30D8-94D3-794C-ACB4-E9A4AADE71F2}"/>
              </a:ext>
            </a:extLst>
          </p:cNvPr>
          <p:cNvSpPr>
            <a:spLocks noGrp="1"/>
          </p:cNvSpPr>
          <p:nvPr>
            <p:ph type="dt" sz="half" idx="10"/>
          </p:nvPr>
        </p:nvSpPr>
        <p:spPr/>
        <p:txBody>
          <a:bodyPr/>
          <a:lstStyle/>
          <a:p>
            <a:fld id="{8664C608-40B1-4030-A28D-5B74BC98ADCE}" type="datetimeFigureOut">
              <a:rPr lang="en-US" smtClean="0"/>
              <a:t>10/28/20</a:t>
            </a:fld>
            <a:endParaRPr lang="en-US" dirty="0"/>
          </a:p>
        </p:txBody>
      </p:sp>
      <p:sp>
        <p:nvSpPr>
          <p:cNvPr id="8" name="Footer Placeholder 7">
            <a:extLst>
              <a:ext uri="{FF2B5EF4-FFF2-40B4-BE49-F238E27FC236}">
                <a16:creationId xmlns:a16="http://schemas.microsoft.com/office/drawing/2014/main" id="{5E6E67D7-2F57-D443-BFDF-A6F384D328E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AFB4D62-0DC8-0D4C-860E-ECEBE14407E0}"/>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199866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DF1B7-99FF-B243-BBBF-75EF4A04FB5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1847F5D-E89D-BD46-A034-4C783D11A043}"/>
              </a:ext>
            </a:extLst>
          </p:cNvPr>
          <p:cNvSpPr>
            <a:spLocks noGrp="1"/>
          </p:cNvSpPr>
          <p:nvPr>
            <p:ph type="dt" sz="half" idx="10"/>
          </p:nvPr>
        </p:nvSpPr>
        <p:spPr/>
        <p:txBody>
          <a:bodyPr/>
          <a:lstStyle/>
          <a:p>
            <a:fld id="{677919A6-33EB-49BD-A62F-1FA56B9F9712}" type="datetimeFigureOut">
              <a:rPr lang="en-US" smtClean="0"/>
              <a:t>10/28/20</a:t>
            </a:fld>
            <a:endParaRPr lang="en-US"/>
          </a:p>
        </p:txBody>
      </p:sp>
      <p:sp>
        <p:nvSpPr>
          <p:cNvPr id="4" name="Footer Placeholder 3">
            <a:extLst>
              <a:ext uri="{FF2B5EF4-FFF2-40B4-BE49-F238E27FC236}">
                <a16:creationId xmlns:a16="http://schemas.microsoft.com/office/drawing/2014/main" id="{9EF8646C-D654-8645-A7CF-2A1E4580B88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6A9B672-7676-0744-AB83-1CC786FD2D08}"/>
              </a:ext>
            </a:extLst>
          </p:cNvPr>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155126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636DB6-B048-2041-9EA0-DE195521A6F5}"/>
              </a:ext>
            </a:extLst>
          </p:cNvPr>
          <p:cNvSpPr>
            <a:spLocks noGrp="1"/>
          </p:cNvSpPr>
          <p:nvPr>
            <p:ph type="dt" sz="half" idx="10"/>
          </p:nvPr>
        </p:nvSpPr>
        <p:spPr/>
        <p:txBody>
          <a:bodyPr/>
          <a:lstStyle/>
          <a:p>
            <a:fld id="{CA4E7D1B-D673-4CF6-8672-009D42ABD2A0}" type="datetimeFigureOut">
              <a:rPr lang="en-US" smtClean="0"/>
              <a:t>10/28/20</a:t>
            </a:fld>
            <a:endParaRPr lang="en-US"/>
          </a:p>
        </p:txBody>
      </p:sp>
      <p:sp>
        <p:nvSpPr>
          <p:cNvPr id="3" name="Footer Placeholder 2">
            <a:extLst>
              <a:ext uri="{FF2B5EF4-FFF2-40B4-BE49-F238E27FC236}">
                <a16:creationId xmlns:a16="http://schemas.microsoft.com/office/drawing/2014/main" id="{C69B82A9-E0E4-4D4D-96C0-DD0AB33203D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E8AEA19-5F29-1947-95AE-4E2FEE6061D0}"/>
              </a:ext>
            </a:extLst>
          </p:cNvPr>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292326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960ED-3F1E-3D40-BAA2-03C3426E6F64}"/>
              </a:ext>
            </a:extLst>
          </p:cNvPr>
          <p:cNvSpPr>
            <a:spLocks noGrp="1"/>
          </p:cNvSpPr>
          <p:nvPr>
            <p:ph type="title"/>
          </p:nvPr>
        </p:nvSpPr>
        <p:spPr>
          <a:xfrm>
            <a:off x="629841" y="381000"/>
            <a:ext cx="2949178" cy="13335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49A81C3E-EF23-DF44-9872-EAC1B6542E0E}"/>
              </a:ext>
            </a:extLst>
          </p:cNvPr>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34E83B1-B53F-DB49-BAC3-C9E4A30BB051}"/>
              </a:ext>
            </a:extLst>
          </p:cNvPr>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E43948A-46EC-5347-9E5D-83B2558AEDFD}"/>
              </a:ext>
            </a:extLst>
          </p:cNvPr>
          <p:cNvSpPr>
            <a:spLocks noGrp="1"/>
          </p:cNvSpPr>
          <p:nvPr>
            <p:ph type="dt" sz="half" idx="10"/>
          </p:nvPr>
        </p:nvSpPr>
        <p:spPr/>
        <p:txBody>
          <a:bodyPr/>
          <a:lstStyle/>
          <a:p>
            <a:fld id="{DA16AA21-1863-4931-97CB-99D0A168701B}" type="datetimeFigureOut">
              <a:rPr lang="en-US" smtClean="0"/>
              <a:t>10/28/20</a:t>
            </a:fld>
            <a:endParaRPr lang="en-US"/>
          </a:p>
        </p:txBody>
      </p:sp>
      <p:sp>
        <p:nvSpPr>
          <p:cNvPr id="6" name="Footer Placeholder 5">
            <a:extLst>
              <a:ext uri="{FF2B5EF4-FFF2-40B4-BE49-F238E27FC236}">
                <a16:creationId xmlns:a16="http://schemas.microsoft.com/office/drawing/2014/main" id="{604502BA-5E39-A84B-849E-609A75346D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1B3595-364B-0D4D-94ED-57E47931FFDE}"/>
              </a:ext>
            </a:extLst>
          </p:cNvPr>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847206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90D22-ADB7-AF4B-B416-AAE49DB74A21}"/>
              </a:ext>
            </a:extLst>
          </p:cNvPr>
          <p:cNvSpPr>
            <a:spLocks noGrp="1"/>
          </p:cNvSpPr>
          <p:nvPr>
            <p:ph type="title"/>
          </p:nvPr>
        </p:nvSpPr>
        <p:spPr>
          <a:xfrm>
            <a:off x="629841" y="381000"/>
            <a:ext cx="2949178" cy="13335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65E618D8-296D-7A47-8E9C-BC05D3496978}"/>
              </a:ext>
            </a:extLst>
          </p:cNvPr>
          <p:cNvSpPr>
            <a:spLocks noGrp="1"/>
          </p:cNvSpPr>
          <p:nvPr>
            <p:ph type="pic" idx="1"/>
          </p:nvPr>
        </p:nvSpPr>
        <p:spPr>
          <a:xfrm>
            <a:off x="3887391" y="822855"/>
            <a:ext cx="4629150" cy="4061354"/>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D1E2DBBC-4568-1C48-BEC8-A452AE983F1A}"/>
              </a:ext>
            </a:extLst>
          </p:cNvPr>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B9D6C1D-AAFF-8E48-8ABF-0E3204CD3518}"/>
              </a:ext>
            </a:extLst>
          </p:cNvPr>
          <p:cNvSpPr>
            <a:spLocks noGrp="1"/>
          </p:cNvSpPr>
          <p:nvPr>
            <p:ph type="dt" sz="half" idx="10"/>
          </p:nvPr>
        </p:nvSpPr>
        <p:spPr/>
        <p:txBody>
          <a:bodyPr/>
          <a:lstStyle/>
          <a:p>
            <a:fld id="{3772C379-9A7C-4C87-A116-CBE9F58B04C5}" type="datetimeFigureOut">
              <a:rPr lang="en-US" smtClean="0"/>
              <a:t>10/28/20</a:t>
            </a:fld>
            <a:endParaRPr lang="en-US"/>
          </a:p>
        </p:txBody>
      </p:sp>
      <p:sp>
        <p:nvSpPr>
          <p:cNvPr id="6" name="Footer Placeholder 5">
            <a:extLst>
              <a:ext uri="{FF2B5EF4-FFF2-40B4-BE49-F238E27FC236}">
                <a16:creationId xmlns:a16="http://schemas.microsoft.com/office/drawing/2014/main" id="{C4197531-6FA2-0D4C-8F73-821EBAC6FBB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5648E93-17F8-CB4A-995A-93FCE9F187DA}"/>
              </a:ext>
            </a:extLst>
          </p:cNvPr>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2932081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7977FE-9878-0642-AB80-645B1ED2AD3F}"/>
              </a:ext>
            </a:extLst>
          </p:cNvPr>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26D7CDC-5E48-0047-A918-EC0E164AD1AE}"/>
              </a:ext>
            </a:extLst>
          </p:cNvPr>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4A658B-9852-D34E-8DAE-E87BCD9EBC04}"/>
              </a:ext>
            </a:extLst>
          </p:cNvPr>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8664C608-40B1-4030-A28D-5B74BC98ADCE}" type="datetimeFigureOut">
              <a:rPr lang="en-US" smtClean="0"/>
              <a:t>10/28/20</a:t>
            </a:fld>
            <a:endParaRPr lang="en-US" dirty="0"/>
          </a:p>
        </p:txBody>
      </p:sp>
      <p:sp>
        <p:nvSpPr>
          <p:cNvPr id="5" name="Footer Placeholder 4">
            <a:extLst>
              <a:ext uri="{FF2B5EF4-FFF2-40B4-BE49-F238E27FC236}">
                <a16:creationId xmlns:a16="http://schemas.microsoft.com/office/drawing/2014/main" id="{AACD473C-2B10-F34A-B66D-AA92F745CED3}"/>
              </a:ext>
            </a:extLst>
          </p:cNvPr>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7FDCC99-8B31-3148-9B47-808CD91314B4}"/>
              </a:ext>
            </a:extLst>
          </p:cNvPr>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4FAB73BC-B049-4115-A692-8D63A059BFB8}" type="slidenum">
              <a:rPr lang="en-US" smtClean="0"/>
              <a:pPr/>
              <a:t>‹#›</a:t>
            </a:fld>
            <a:endParaRPr lang="en-US" dirty="0"/>
          </a:p>
        </p:txBody>
      </p:sp>
      <p:cxnSp>
        <p:nvCxnSpPr>
          <p:cNvPr id="7" name="Straight Connector 6">
            <a:extLst>
              <a:ext uri="{FF2B5EF4-FFF2-40B4-BE49-F238E27FC236}">
                <a16:creationId xmlns:a16="http://schemas.microsoft.com/office/drawing/2014/main" id="{3E866B33-BD6E-1249-B166-54A24A4AFE97}"/>
              </a:ext>
            </a:extLst>
          </p:cNvPr>
          <p:cNvCxnSpPr/>
          <p:nvPr userDrawn="1"/>
        </p:nvCxnSpPr>
        <p:spPr>
          <a:xfrm>
            <a:off x="-18704" y="5257915"/>
            <a:ext cx="9189720" cy="0"/>
          </a:xfrm>
          <a:prstGeom prst="line">
            <a:avLst/>
          </a:prstGeom>
          <a:ln w="19050">
            <a:solidFill>
              <a:schemeClr val="accent2"/>
            </a:solidFill>
          </a:ln>
          <a:effectLst/>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8E81C063-D4AE-6644-8842-7A79CD451AE9}"/>
              </a:ext>
            </a:extLst>
          </p:cNvPr>
          <p:cNvPicPr>
            <a:picLocks noChangeAspect="1"/>
          </p:cNvPicPr>
          <p:nvPr userDrawn="1"/>
        </p:nvPicPr>
        <p:blipFill>
          <a:blip r:embed="rId13"/>
          <a:stretch>
            <a:fillRect/>
          </a:stretch>
        </p:blipFill>
        <p:spPr>
          <a:xfrm>
            <a:off x="7428944" y="5293646"/>
            <a:ext cx="1146252" cy="368599"/>
          </a:xfrm>
          <a:prstGeom prst="rect">
            <a:avLst/>
          </a:prstGeom>
        </p:spPr>
      </p:pic>
    </p:spTree>
    <p:extLst>
      <p:ext uri="{BB962C8B-B14F-4D97-AF65-F5344CB8AC3E}">
        <p14:creationId xmlns:p14="http://schemas.microsoft.com/office/powerpoint/2010/main" val="3264659355"/>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774700"/>
            <a:ext cx="9144000" cy="4148326"/>
          </a:xfrm>
          <a:prstGeom prst="rect">
            <a:avLst/>
          </a:prstGeom>
        </p:spPr>
      </p:pic>
      <p:sp>
        <p:nvSpPr>
          <p:cNvPr id="2" name="Title 1">
            <a:extLst>
              <a:ext uri="{FF2B5EF4-FFF2-40B4-BE49-F238E27FC236}">
                <a16:creationId xmlns:a16="http://schemas.microsoft.com/office/drawing/2014/main" id="{85FB4E70-F536-0843-A505-03C7598295FC}"/>
              </a:ext>
            </a:extLst>
          </p:cNvPr>
          <p:cNvSpPr>
            <a:spLocks noGrp="1"/>
          </p:cNvSpPr>
          <p:nvPr>
            <p:ph type="ctrTitle"/>
          </p:nvPr>
        </p:nvSpPr>
        <p:spPr>
          <a:xfrm>
            <a:off x="1143000" y="1869820"/>
            <a:ext cx="6858000" cy="1989667"/>
          </a:xfrm>
        </p:spPr>
        <p:txBody>
          <a:bodyPr>
            <a:noAutofit/>
          </a:bodyPr>
          <a:lstStyle/>
          <a:p>
            <a:r>
              <a:rPr lang="en-US" sz="5000" b="1" dirty="0">
                <a:solidFill>
                  <a:schemeClr val="bg1"/>
                </a:solidFill>
              </a:rPr>
              <a:t>General Education Board</a:t>
            </a:r>
            <a:br>
              <a:rPr lang="en-US" sz="5000" b="1" dirty="0">
                <a:solidFill>
                  <a:schemeClr val="bg1"/>
                </a:solidFill>
              </a:rPr>
            </a:br>
            <a:r>
              <a:rPr lang="en-US" sz="5000" b="1" dirty="0">
                <a:solidFill>
                  <a:schemeClr val="bg1"/>
                </a:solidFill>
              </a:rPr>
              <a:t>Fall Forum</a:t>
            </a:r>
          </a:p>
        </p:txBody>
      </p:sp>
      <p:sp>
        <p:nvSpPr>
          <p:cNvPr id="3" name="Subtitle 2">
            <a:extLst>
              <a:ext uri="{FF2B5EF4-FFF2-40B4-BE49-F238E27FC236}">
                <a16:creationId xmlns:a16="http://schemas.microsoft.com/office/drawing/2014/main" id="{FF06C058-FAF0-EE4A-BDF4-650B87D4F8A7}"/>
              </a:ext>
            </a:extLst>
          </p:cNvPr>
          <p:cNvSpPr>
            <a:spLocks noGrp="1"/>
          </p:cNvSpPr>
          <p:nvPr>
            <p:ph type="subTitle" idx="1"/>
          </p:nvPr>
        </p:nvSpPr>
        <p:spPr>
          <a:xfrm>
            <a:off x="1143000" y="3385090"/>
            <a:ext cx="6858000" cy="1379802"/>
          </a:xfrm>
        </p:spPr>
        <p:txBody>
          <a:bodyPr/>
          <a:lstStyle/>
          <a:p>
            <a:endParaRPr lang="en-US" dirty="0"/>
          </a:p>
          <a:p>
            <a:r>
              <a:rPr lang="en-US" sz="2600" dirty="0">
                <a:solidFill>
                  <a:srgbClr val="FFFFFF"/>
                </a:solidFill>
              </a:rPr>
              <a:t>October 28, 2020</a:t>
            </a:r>
          </a:p>
          <a:p>
            <a:r>
              <a:rPr lang="en-US" sz="2600" dirty="0">
                <a:solidFill>
                  <a:srgbClr val="FFFFFF"/>
                </a:solidFill>
              </a:rPr>
              <a:t>Zoom</a:t>
            </a:r>
          </a:p>
        </p:txBody>
      </p:sp>
    </p:spTree>
    <p:extLst>
      <p:ext uri="{BB962C8B-B14F-4D97-AF65-F5344CB8AC3E}">
        <p14:creationId xmlns:p14="http://schemas.microsoft.com/office/powerpoint/2010/main" val="856911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686486052"/>
              </p:ext>
            </p:extLst>
          </p:nvPr>
        </p:nvGraphicFramePr>
        <p:xfrm>
          <a:off x="215646" y="286765"/>
          <a:ext cx="8613869" cy="4822124"/>
        </p:xfrm>
        <a:graphic>
          <a:graphicData uri="http://schemas.openxmlformats.org/drawingml/2006/table">
            <a:tbl>
              <a:tblPr firstRow="1" bandRow="1">
                <a:tableStyleId>{FABFCF23-3B69-468F-B69F-88F6DE6A72F2}</a:tableStyleId>
              </a:tblPr>
              <a:tblGrid>
                <a:gridCol w="1413681">
                  <a:extLst>
                    <a:ext uri="{9D8B030D-6E8A-4147-A177-3AD203B41FA5}">
                      <a16:colId xmlns:a16="http://schemas.microsoft.com/office/drawing/2014/main" val="20000"/>
                    </a:ext>
                  </a:extLst>
                </a:gridCol>
                <a:gridCol w="6361565">
                  <a:extLst>
                    <a:ext uri="{9D8B030D-6E8A-4147-A177-3AD203B41FA5}">
                      <a16:colId xmlns:a16="http://schemas.microsoft.com/office/drawing/2014/main" val="20001"/>
                    </a:ext>
                  </a:extLst>
                </a:gridCol>
                <a:gridCol w="838623">
                  <a:extLst>
                    <a:ext uri="{9D8B030D-6E8A-4147-A177-3AD203B41FA5}">
                      <a16:colId xmlns:a16="http://schemas.microsoft.com/office/drawing/2014/main" val="20002"/>
                    </a:ext>
                  </a:extLst>
                </a:gridCol>
              </a:tblGrid>
              <a:tr h="396160">
                <a:tc>
                  <a:txBody>
                    <a:bodyPr/>
                    <a:lstStyle/>
                    <a:p>
                      <a:r>
                        <a:rPr lang="en-US" dirty="0"/>
                        <a:t>GE Category</a:t>
                      </a:r>
                    </a:p>
                  </a:txBody>
                  <a:tcPr/>
                </a:tc>
                <a:tc>
                  <a:txBody>
                    <a:bodyPr/>
                    <a:lstStyle/>
                    <a:p>
                      <a:r>
                        <a:rPr lang="en-US" dirty="0"/>
                        <a:t>Learning</a:t>
                      </a:r>
                      <a:r>
                        <a:rPr lang="en-US" baseline="0" dirty="0"/>
                        <a:t> outcome</a:t>
                      </a:r>
                      <a:endParaRPr lang="en-US" dirty="0"/>
                    </a:p>
                  </a:txBody>
                  <a:tcPr/>
                </a:tc>
                <a:tc>
                  <a:txBody>
                    <a:bodyPr/>
                    <a:lstStyle/>
                    <a:p>
                      <a:r>
                        <a:rPr lang="en-US" dirty="0"/>
                        <a:t>% met</a:t>
                      </a:r>
                    </a:p>
                  </a:txBody>
                  <a:tcPr/>
                </a:tc>
                <a:extLst>
                  <a:ext uri="{0D108BD9-81ED-4DB2-BD59-A6C34878D82A}">
                    <a16:rowId xmlns:a16="http://schemas.microsoft.com/office/drawing/2014/main" val="10000"/>
                  </a:ext>
                </a:extLst>
              </a:tr>
              <a:tr h="658327">
                <a:tc>
                  <a:txBody>
                    <a:bodyPr/>
                    <a:lstStyle/>
                    <a:p>
                      <a:r>
                        <a:rPr lang="en-US" sz="1100" dirty="0"/>
                        <a:t>Humanities</a:t>
                      </a:r>
                    </a:p>
                  </a:txBody>
                  <a:tcPr/>
                </a:tc>
                <a:tc>
                  <a:txBody>
                    <a:bodyPr/>
                    <a:lstStyle/>
                    <a:p>
                      <a:pPr marL="0" marR="0">
                        <a:lnSpc>
                          <a:spcPct val="107000"/>
                        </a:lnSpc>
                        <a:spcBef>
                          <a:spcPts val="0"/>
                        </a:spcBef>
                        <a:spcAft>
                          <a:spcPts val="0"/>
                        </a:spcAft>
                      </a:pPr>
                      <a:r>
                        <a:rPr lang="en-US" sz="1100">
                          <a:effectLst/>
                          <a:latin typeface="Calibri"/>
                          <a:ea typeface="Calibri"/>
                          <a:cs typeface="Times New Roman"/>
                        </a:rPr>
                        <a:t> </a:t>
                      </a:r>
                    </a:p>
                    <a:p>
                      <a:pPr marL="0" marR="0">
                        <a:lnSpc>
                          <a:spcPct val="107000"/>
                        </a:lnSpc>
                        <a:spcBef>
                          <a:spcPts val="0"/>
                        </a:spcBef>
                        <a:spcAft>
                          <a:spcPts val="0"/>
                        </a:spcAft>
                      </a:pPr>
                      <a:r>
                        <a:rPr lang="en-US" sz="1100">
                          <a:effectLst/>
                          <a:latin typeface="Calibri"/>
                          <a:ea typeface="Calibri"/>
                          <a:cs typeface="Times New Roman"/>
                        </a:rPr>
                        <a:t>Students will demonstrate knowledge of the conventions and methods of at least one of the humanities in addition to those encompassed by other knowledge areas required by the General Education program.</a:t>
                      </a:r>
                    </a:p>
                  </a:txBody>
                  <a:tcPr marL="68580" marR="68580" marT="0" marB="0"/>
                </a:tc>
                <a:tc>
                  <a:txBody>
                    <a:bodyPr/>
                    <a:lstStyle/>
                    <a:p>
                      <a:pPr marL="0" marR="0">
                        <a:lnSpc>
                          <a:spcPct val="107000"/>
                        </a:lnSpc>
                        <a:spcBef>
                          <a:spcPts val="0"/>
                        </a:spcBef>
                        <a:spcAft>
                          <a:spcPts val="0"/>
                        </a:spcAft>
                      </a:pPr>
                      <a:r>
                        <a:rPr lang="en-US" sz="1100" dirty="0">
                          <a:effectLst/>
                          <a:latin typeface="Calibri"/>
                          <a:ea typeface="Calibri"/>
                          <a:cs typeface="Times New Roman"/>
                        </a:rPr>
                        <a:t> </a:t>
                      </a:r>
                    </a:p>
                    <a:p>
                      <a:pPr marL="0" marR="0">
                        <a:lnSpc>
                          <a:spcPct val="107000"/>
                        </a:lnSpc>
                        <a:spcBef>
                          <a:spcPts val="0"/>
                        </a:spcBef>
                        <a:spcAft>
                          <a:spcPts val="0"/>
                        </a:spcAft>
                      </a:pPr>
                      <a:r>
                        <a:rPr lang="en-US" sz="1100" dirty="0">
                          <a:effectLst/>
                          <a:latin typeface="Calibri"/>
                          <a:ea typeface="Calibri"/>
                          <a:cs typeface="Times New Roman"/>
                        </a:rPr>
                        <a:t>47%</a:t>
                      </a:r>
                    </a:p>
                  </a:txBody>
                  <a:tcPr marL="68580" marR="68580" marT="0" marB="0"/>
                </a:tc>
                <a:extLst>
                  <a:ext uri="{0D108BD9-81ED-4DB2-BD59-A6C34878D82A}">
                    <a16:rowId xmlns:a16="http://schemas.microsoft.com/office/drawing/2014/main" val="10001"/>
                  </a:ext>
                </a:extLst>
              </a:tr>
              <a:tr h="552550">
                <a:tc>
                  <a:txBody>
                    <a:bodyPr/>
                    <a:lstStyle/>
                    <a:p>
                      <a:pPr marL="0" marR="0">
                        <a:lnSpc>
                          <a:spcPct val="107000"/>
                        </a:lnSpc>
                        <a:spcBef>
                          <a:spcPts val="0"/>
                        </a:spcBef>
                        <a:spcAft>
                          <a:spcPts val="0"/>
                        </a:spcAft>
                      </a:pPr>
                      <a:r>
                        <a:rPr lang="en-US" sz="1100" dirty="0">
                          <a:effectLst/>
                          <a:latin typeface="Calibri"/>
                          <a:ea typeface="Calibri"/>
                          <a:cs typeface="Times New Roman"/>
                        </a:rPr>
                        <a:t> </a:t>
                      </a:r>
                    </a:p>
                    <a:p>
                      <a:pPr marL="0" marR="0">
                        <a:lnSpc>
                          <a:spcPct val="107000"/>
                        </a:lnSpc>
                        <a:spcBef>
                          <a:spcPts val="0"/>
                        </a:spcBef>
                        <a:spcAft>
                          <a:spcPts val="0"/>
                        </a:spcAft>
                      </a:pPr>
                      <a:r>
                        <a:rPr lang="en-US" sz="1100" dirty="0">
                          <a:effectLst/>
                          <a:latin typeface="Calibri"/>
                          <a:ea typeface="Calibri"/>
                          <a:cs typeface="Times New Roman"/>
                        </a:rPr>
                        <a:t>Western Civilization</a:t>
                      </a:r>
                    </a:p>
                  </a:txBody>
                  <a:tcPr marL="68580" marR="68580" marT="0" marB="0"/>
                </a:tc>
                <a:tc>
                  <a:txBody>
                    <a:bodyPr/>
                    <a:lstStyle/>
                    <a:p>
                      <a:pPr marL="0" marR="0">
                        <a:lnSpc>
                          <a:spcPct val="107000"/>
                        </a:lnSpc>
                        <a:spcBef>
                          <a:spcPts val="0"/>
                        </a:spcBef>
                        <a:spcAft>
                          <a:spcPts val="0"/>
                        </a:spcAft>
                      </a:pPr>
                      <a:r>
                        <a:rPr lang="en-US" sz="1100" dirty="0">
                          <a:effectLst/>
                          <a:latin typeface="Calibri"/>
                          <a:ea typeface="Calibri"/>
                          <a:cs typeface="Calibri"/>
                        </a:rPr>
                        <a:t> </a:t>
                      </a:r>
                      <a:endParaRPr lang="en-US" sz="1100" dirty="0">
                        <a:effectLst/>
                        <a:latin typeface="Calibri"/>
                        <a:ea typeface="Calibri"/>
                        <a:cs typeface="Times New Roman"/>
                      </a:endParaRPr>
                    </a:p>
                    <a:p>
                      <a:pPr marL="0" marR="0">
                        <a:lnSpc>
                          <a:spcPct val="107000"/>
                        </a:lnSpc>
                        <a:spcBef>
                          <a:spcPts val="0"/>
                        </a:spcBef>
                        <a:spcAft>
                          <a:spcPts val="0"/>
                        </a:spcAft>
                      </a:pPr>
                      <a:r>
                        <a:rPr lang="en-US" sz="1100" dirty="0">
                          <a:effectLst/>
                          <a:latin typeface="Calibri"/>
                          <a:ea typeface="Calibri"/>
                          <a:cs typeface="Calibri"/>
                        </a:rPr>
                        <a:t>Student will demonstrate knowledge of the development of the distinctive features of the history, institutions, economy, society, culture, etc., of Western civilization.</a:t>
                      </a:r>
                      <a:endParaRPr lang="en-US" sz="1100" dirty="0">
                        <a:effectLst/>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1100">
                          <a:effectLst/>
                          <a:latin typeface="Calibri"/>
                          <a:ea typeface="Calibri"/>
                          <a:cs typeface="Times New Roman"/>
                        </a:rPr>
                        <a:t> </a:t>
                      </a:r>
                    </a:p>
                    <a:p>
                      <a:pPr marL="0" marR="0">
                        <a:lnSpc>
                          <a:spcPct val="107000"/>
                        </a:lnSpc>
                        <a:spcBef>
                          <a:spcPts val="0"/>
                        </a:spcBef>
                        <a:spcAft>
                          <a:spcPts val="0"/>
                        </a:spcAft>
                      </a:pPr>
                      <a:r>
                        <a:rPr lang="en-US" sz="1100">
                          <a:effectLst/>
                          <a:latin typeface="Calibri"/>
                          <a:ea typeface="Calibri"/>
                          <a:cs typeface="Times New Roman"/>
                        </a:rPr>
                        <a:t>63%</a:t>
                      </a:r>
                    </a:p>
                  </a:txBody>
                  <a:tcPr marL="68580" marR="68580" marT="0" marB="0"/>
                </a:tc>
                <a:extLst>
                  <a:ext uri="{0D108BD9-81ED-4DB2-BD59-A6C34878D82A}">
                    <a16:rowId xmlns:a16="http://schemas.microsoft.com/office/drawing/2014/main" val="10002"/>
                  </a:ext>
                </a:extLst>
              </a:tr>
              <a:tr h="552550">
                <a:tc>
                  <a:txBody>
                    <a:bodyPr/>
                    <a:lstStyle/>
                    <a:p>
                      <a:pPr marL="0" marR="0">
                        <a:lnSpc>
                          <a:spcPct val="107000"/>
                        </a:lnSpc>
                        <a:spcBef>
                          <a:spcPts val="0"/>
                        </a:spcBef>
                        <a:spcAft>
                          <a:spcPts val="0"/>
                        </a:spcAft>
                      </a:pPr>
                      <a:r>
                        <a:rPr lang="en-US" sz="1100" dirty="0">
                          <a:effectLst/>
                          <a:latin typeface="Calibri"/>
                          <a:ea typeface="Calibri"/>
                          <a:cs typeface="Times New Roman"/>
                        </a:rPr>
                        <a:t> </a:t>
                      </a:r>
                    </a:p>
                    <a:p>
                      <a:pPr marL="0" marR="0">
                        <a:lnSpc>
                          <a:spcPct val="107000"/>
                        </a:lnSpc>
                        <a:spcBef>
                          <a:spcPts val="0"/>
                        </a:spcBef>
                        <a:spcAft>
                          <a:spcPts val="0"/>
                        </a:spcAft>
                      </a:pPr>
                      <a:r>
                        <a:rPr lang="en-US" sz="1100" dirty="0">
                          <a:effectLst/>
                          <a:latin typeface="Calibri"/>
                          <a:ea typeface="Calibri"/>
                          <a:cs typeface="Times New Roman"/>
                        </a:rPr>
                        <a:t>Western Civilization</a:t>
                      </a:r>
                    </a:p>
                  </a:txBody>
                  <a:tcPr marL="68580" marR="68580" marT="0" marB="0"/>
                </a:tc>
                <a:tc>
                  <a:txBody>
                    <a:bodyPr/>
                    <a:lstStyle/>
                    <a:p>
                      <a:pPr marL="0" marR="0">
                        <a:lnSpc>
                          <a:spcPct val="107000"/>
                        </a:lnSpc>
                        <a:spcBef>
                          <a:spcPts val="0"/>
                        </a:spcBef>
                        <a:spcAft>
                          <a:spcPts val="0"/>
                        </a:spcAft>
                      </a:pPr>
                      <a:r>
                        <a:rPr lang="en-US" sz="1100" dirty="0">
                          <a:effectLst/>
                          <a:latin typeface="Calibri"/>
                          <a:ea typeface="Calibri"/>
                          <a:cs typeface="Calibri"/>
                        </a:rPr>
                        <a:t> </a:t>
                      </a:r>
                      <a:endParaRPr lang="en-US" sz="1100" dirty="0">
                        <a:effectLst/>
                        <a:latin typeface="Calibri"/>
                        <a:ea typeface="Calibri"/>
                        <a:cs typeface="Times New Roman"/>
                      </a:endParaRPr>
                    </a:p>
                    <a:p>
                      <a:pPr marL="0" marR="0">
                        <a:lnSpc>
                          <a:spcPct val="107000"/>
                        </a:lnSpc>
                        <a:spcBef>
                          <a:spcPts val="0"/>
                        </a:spcBef>
                        <a:spcAft>
                          <a:spcPts val="0"/>
                        </a:spcAft>
                      </a:pPr>
                      <a:r>
                        <a:rPr lang="en-US" sz="1100" dirty="0">
                          <a:effectLst/>
                          <a:latin typeface="Calibri"/>
                          <a:ea typeface="Calibri"/>
                          <a:cs typeface="Calibri"/>
                        </a:rPr>
                        <a:t>Students will relate the development of Western civilization to that of other regions of the world.</a:t>
                      </a:r>
                      <a:endParaRPr lang="en-US" sz="1100" dirty="0">
                        <a:effectLst/>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1100">
                          <a:effectLst/>
                          <a:latin typeface="Calibri"/>
                          <a:ea typeface="Calibri"/>
                          <a:cs typeface="Times New Roman"/>
                        </a:rPr>
                        <a:t> </a:t>
                      </a:r>
                    </a:p>
                    <a:p>
                      <a:pPr marL="0" marR="0">
                        <a:lnSpc>
                          <a:spcPct val="107000"/>
                        </a:lnSpc>
                        <a:spcBef>
                          <a:spcPts val="0"/>
                        </a:spcBef>
                        <a:spcAft>
                          <a:spcPts val="0"/>
                        </a:spcAft>
                      </a:pPr>
                      <a:r>
                        <a:rPr lang="en-US" sz="1100">
                          <a:effectLst/>
                          <a:latin typeface="Calibri"/>
                          <a:ea typeface="Calibri"/>
                          <a:cs typeface="Times New Roman"/>
                        </a:rPr>
                        <a:t>34%</a:t>
                      </a:r>
                    </a:p>
                  </a:txBody>
                  <a:tcPr marL="68580" marR="68580" marT="0" marB="0"/>
                </a:tc>
                <a:extLst>
                  <a:ext uri="{0D108BD9-81ED-4DB2-BD59-A6C34878D82A}">
                    <a16:rowId xmlns:a16="http://schemas.microsoft.com/office/drawing/2014/main" val="10003"/>
                  </a:ext>
                </a:extLst>
              </a:tr>
              <a:tr h="847824">
                <a:tc>
                  <a:txBody>
                    <a:bodyPr/>
                    <a:lstStyle/>
                    <a:p>
                      <a:pPr marL="0" marR="0" algn="ctr">
                        <a:lnSpc>
                          <a:spcPct val="107000"/>
                        </a:lnSpc>
                        <a:spcBef>
                          <a:spcPts val="0"/>
                        </a:spcBef>
                        <a:spcAft>
                          <a:spcPts val="0"/>
                        </a:spcAft>
                      </a:pPr>
                      <a:r>
                        <a:rPr lang="en-US" sz="1100" dirty="0">
                          <a:effectLst/>
                          <a:latin typeface="Calibri"/>
                          <a:ea typeface="Calibri"/>
                          <a:cs typeface="Times New Roman"/>
                        </a:rPr>
                        <a:t> </a:t>
                      </a:r>
                    </a:p>
                    <a:p>
                      <a:pPr marL="0" marR="0">
                        <a:lnSpc>
                          <a:spcPct val="107000"/>
                        </a:lnSpc>
                        <a:spcBef>
                          <a:spcPts val="0"/>
                        </a:spcBef>
                        <a:spcAft>
                          <a:spcPts val="0"/>
                        </a:spcAft>
                      </a:pPr>
                      <a:r>
                        <a:rPr lang="en-US" sz="1100" dirty="0">
                          <a:effectLst/>
                          <a:latin typeface="Calibri"/>
                          <a:ea typeface="Calibri"/>
                          <a:cs typeface="Times New Roman"/>
                        </a:rPr>
                        <a:t>Social Sciences</a:t>
                      </a:r>
                    </a:p>
                  </a:txBody>
                  <a:tcPr marL="68580" marR="68580" marT="0" marB="0"/>
                </a:tc>
                <a:tc>
                  <a:txBody>
                    <a:bodyPr/>
                    <a:lstStyle/>
                    <a:p>
                      <a:pPr marL="0" marR="0">
                        <a:lnSpc>
                          <a:spcPct val="107000"/>
                        </a:lnSpc>
                        <a:spcBef>
                          <a:spcPts val="0"/>
                        </a:spcBef>
                        <a:spcAft>
                          <a:spcPts val="0"/>
                        </a:spcAft>
                      </a:pPr>
                      <a:r>
                        <a:rPr lang="en-US" sz="1100">
                          <a:effectLst/>
                          <a:latin typeface="Calibri"/>
                          <a:ea typeface="Calibri"/>
                          <a:cs typeface="Times New Roman"/>
                        </a:rPr>
                        <a:t> </a:t>
                      </a:r>
                    </a:p>
                    <a:p>
                      <a:pPr marL="0" marR="0">
                        <a:lnSpc>
                          <a:spcPct val="107000"/>
                        </a:lnSpc>
                        <a:spcBef>
                          <a:spcPts val="0"/>
                        </a:spcBef>
                        <a:spcAft>
                          <a:spcPts val="0"/>
                        </a:spcAft>
                      </a:pPr>
                      <a:r>
                        <a:rPr lang="en-US" sz="1100">
                          <a:effectLst/>
                          <a:latin typeface="Calibri"/>
                          <a:ea typeface="Calibri"/>
                          <a:cs typeface="Times New Roman"/>
                        </a:rPr>
                        <a:t>Students will demonstrate understanding of the methods social scientists use to explore social phenomena, including observation, hypothesis development, measurement and data collection, experimentation, evaluation of evidence, and employment of mathematical and interpretive analysis.</a:t>
                      </a:r>
                    </a:p>
                  </a:txBody>
                  <a:tcPr marL="68580" marR="68580" marT="0" marB="0"/>
                </a:tc>
                <a:tc>
                  <a:txBody>
                    <a:bodyPr/>
                    <a:lstStyle/>
                    <a:p>
                      <a:pPr marL="0" marR="0">
                        <a:lnSpc>
                          <a:spcPct val="107000"/>
                        </a:lnSpc>
                        <a:spcBef>
                          <a:spcPts val="0"/>
                        </a:spcBef>
                        <a:spcAft>
                          <a:spcPts val="0"/>
                        </a:spcAft>
                      </a:pPr>
                      <a:r>
                        <a:rPr lang="en-US" sz="1100">
                          <a:effectLst/>
                          <a:latin typeface="Calibri"/>
                          <a:ea typeface="Calibri"/>
                          <a:cs typeface="Times New Roman"/>
                        </a:rPr>
                        <a:t> </a:t>
                      </a:r>
                    </a:p>
                    <a:p>
                      <a:pPr marL="0" marR="0">
                        <a:lnSpc>
                          <a:spcPct val="107000"/>
                        </a:lnSpc>
                        <a:spcBef>
                          <a:spcPts val="0"/>
                        </a:spcBef>
                        <a:spcAft>
                          <a:spcPts val="0"/>
                        </a:spcAft>
                      </a:pPr>
                      <a:r>
                        <a:rPr lang="en-US" sz="1100">
                          <a:effectLst/>
                          <a:latin typeface="Calibri"/>
                          <a:ea typeface="Calibri"/>
                          <a:cs typeface="Times New Roman"/>
                        </a:rPr>
                        <a:t>73%</a:t>
                      </a:r>
                    </a:p>
                  </a:txBody>
                  <a:tcPr marL="68580" marR="68580" marT="0" marB="0"/>
                </a:tc>
                <a:extLst>
                  <a:ext uri="{0D108BD9-81ED-4DB2-BD59-A6C34878D82A}">
                    <a16:rowId xmlns:a16="http://schemas.microsoft.com/office/drawing/2014/main" val="10004"/>
                  </a:ext>
                </a:extLst>
              </a:tr>
              <a:tr h="552550">
                <a:tc>
                  <a:txBody>
                    <a:bodyPr/>
                    <a:lstStyle/>
                    <a:p>
                      <a:pPr marL="0" marR="0" algn="ctr">
                        <a:lnSpc>
                          <a:spcPct val="107000"/>
                        </a:lnSpc>
                        <a:spcBef>
                          <a:spcPts val="0"/>
                        </a:spcBef>
                        <a:spcAft>
                          <a:spcPts val="0"/>
                        </a:spcAft>
                      </a:pPr>
                      <a:r>
                        <a:rPr lang="en-US" sz="1100">
                          <a:effectLst/>
                          <a:latin typeface="Calibri"/>
                          <a:ea typeface="Calibri"/>
                          <a:cs typeface="Times New Roman"/>
                        </a:rPr>
                        <a:t> </a:t>
                      </a:r>
                    </a:p>
                    <a:p>
                      <a:pPr marL="0" marR="0">
                        <a:lnSpc>
                          <a:spcPct val="107000"/>
                        </a:lnSpc>
                        <a:spcBef>
                          <a:spcPts val="0"/>
                        </a:spcBef>
                        <a:spcAft>
                          <a:spcPts val="0"/>
                        </a:spcAft>
                      </a:pPr>
                      <a:r>
                        <a:rPr lang="en-US" sz="1100">
                          <a:effectLst/>
                          <a:latin typeface="Calibri"/>
                          <a:ea typeface="Calibri"/>
                          <a:cs typeface="Times New Roman"/>
                        </a:rPr>
                        <a:t>Social Sciences</a:t>
                      </a:r>
                    </a:p>
                  </a:txBody>
                  <a:tcPr marL="68580" marR="68580" marT="0" marB="0"/>
                </a:tc>
                <a:tc>
                  <a:txBody>
                    <a:bodyPr/>
                    <a:lstStyle/>
                    <a:p>
                      <a:pPr marL="0" marR="0">
                        <a:lnSpc>
                          <a:spcPct val="107000"/>
                        </a:lnSpc>
                        <a:spcBef>
                          <a:spcPts val="0"/>
                        </a:spcBef>
                        <a:spcAft>
                          <a:spcPts val="0"/>
                        </a:spcAft>
                      </a:pPr>
                      <a:r>
                        <a:rPr lang="en-US" sz="1100">
                          <a:effectLst/>
                          <a:latin typeface="Calibri"/>
                          <a:ea typeface="Calibri"/>
                          <a:cs typeface="Times New Roman"/>
                        </a:rPr>
                        <a:t> </a:t>
                      </a:r>
                    </a:p>
                    <a:p>
                      <a:pPr marL="0" marR="0">
                        <a:lnSpc>
                          <a:spcPct val="107000"/>
                        </a:lnSpc>
                        <a:spcBef>
                          <a:spcPts val="0"/>
                        </a:spcBef>
                        <a:spcAft>
                          <a:spcPts val="0"/>
                        </a:spcAft>
                      </a:pPr>
                      <a:r>
                        <a:rPr lang="en-US" sz="1100">
                          <a:effectLst/>
                          <a:latin typeface="Calibri"/>
                          <a:ea typeface="Calibri"/>
                          <a:cs typeface="Times New Roman"/>
                        </a:rPr>
                        <a:t>Students will demonstrate knowledge of major concepts, models and issues of at least one discipline in the social sciences.</a:t>
                      </a:r>
                    </a:p>
                  </a:txBody>
                  <a:tcPr marL="68580" marR="68580" marT="0" marB="0"/>
                </a:tc>
                <a:tc>
                  <a:txBody>
                    <a:bodyPr/>
                    <a:lstStyle/>
                    <a:p>
                      <a:pPr marL="0" marR="0">
                        <a:lnSpc>
                          <a:spcPct val="107000"/>
                        </a:lnSpc>
                        <a:spcBef>
                          <a:spcPts val="0"/>
                        </a:spcBef>
                        <a:spcAft>
                          <a:spcPts val="0"/>
                        </a:spcAft>
                      </a:pPr>
                      <a:r>
                        <a:rPr lang="en-US" sz="1100">
                          <a:effectLst/>
                          <a:latin typeface="Calibri"/>
                          <a:ea typeface="Calibri"/>
                          <a:cs typeface="Times New Roman"/>
                        </a:rPr>
                        <a:t> </a:t>
                      </a:r>
                    </a:p>
                    <a:p>
                      <a:pPr marL="0" marR="0">
                        <a:lnSpc>
                          <a:spcPct val="107000"/>
                        </a:lnSpc>
                        <a:spcBef>
                          <a:spcPts val="0"/>
                        </a:spcBef>
                        <a:spcAft>
                          <a:spcPts val="0"/>
                        </a:spcAft>
                      </a:pPr>
                      <a:r>
                        <a:rPr lang="en-US" sz="1100">
                          <a:effectLst/>
                          <a:latin typeface="Calibri"/>
                          <a:ea typeface="Calibri"/>
                          <a:cs typeface="Times New Roman"/>
                        </a:rPr>
                        <a:t>65%</a:t>
                      </a:r>
                    </a:p>
                  </a:txBody>
                  <a:tcPr marL="68580" marR="68580" marT="0" marB="0"/>
                </a:tc>
                <a:extLst>
                  <a:ext uri="{0D108BD9-81ED-4DB2-BD59-A6C34878D82A}">
                    <a16:rowId xmlns:a16="http://schemas.microsoft.com/office/drawing/2014/main" val="10005"/>
                  </a:ext>
                </a:extLst>
              </a:tr>
              <a:tr h="552550">
                <a:tc>
                  <a:txBody>
                    <a:bodyPr/>
                    <a:lstStyle/>
                    <a:p>
                      <a:pPr marL="0" marR="0">
                        <a:lnSpc>
                          <a:spcPct val="107000"/>
                        </a:lnSpc>
                        <a:spcBef>
                          <a:spcPts val="0"/>
                        </a:spcBef>
                        <a:spcAft>
                          <a:spcPts val="0"/>
                        </a:spcAft>
                      </a:pPr>
                      <a:r>
                        <a:rPr lang="en-US" sz="1100">
                          <a:effectLst/>
                          <a:latin typeface="Calibri"/>
                          <a:ea typeface="Calibri"/>
                          <a:cs typeface="Times New Roman"/>
                        </a:rPr>
                        <a:t> </a:t>
                      </a:r>
                    </a:p>
                    <a:p>
                      <a:pPr marL="0" marR="0">
                        <a:lnSpc>
                          <a:spcPct val="107000"/>
                        </a:lnSpc>
                        <a:spcBef>
                          <a:spcPts val="0"/>
                        </a:spcBef>
                        <a:spcAft>
                          <a:spcPts val="0"/>
                        </a:spcAft>
                      </a:pPr>
                      <a:r>
                        <a:rPr lang="en-US" sz="1100">
                          <a:effectLst/>
                          <a:latin typeface="Calibri"/>
                          <a:ea typeface="Calibri"/>
                          <a:cs typeface="Times New Roman"/>
                        </a:rPr>
                        <a:t>Natural Sciences</a:t>
                      </a:r>
                    </a:p>
                  </a:txBody>
                  <a:tcPr marL="68580" marR="68580" marT="0" marB="0"/>
                </a:tc>
                <a:tc>
                  <a:txBody>
                    <a:bodyPr/>
                    <a:lstStyle/>
                    <a:p>
                      <a:pPr marL="0" marR="0">
                        <a:lnSpc>
                          <a:spcPct val="107000"/>
                        </a:lnSpc>
                        <a:spcBef>
                          <a:spcPts val="0"/>
                        </a:spcBef>
                        <a:spcAft>
                          <a:spcPts val="0"/>
                        </a:spcAft>
                      </a:pPr>
                      <a:r>
                        <a:rPr lang="en-US" sz="1100">
                          <a:effectLst/>
                          <a:latin typeface="Calibri"/>
                          <a:ea typeface="Calibri"/>
                          <a:cs typeface="Times New Roman"/>
                        </a:rPr>
                        <a:t> </a:t>
                      </a:r>
                    </a:p>
                    <a:p>
                      <a:pPr marL="0" marR="0">
                        <a:lnSpc>
                          <a:spcPct val="107000"/>
                        </a:lnSpc>
                        <a:spcBef>
                          <a:spcPts val="0"/>
                        </a:spcBef>
                        <a:spcAft>
                          <a:spcPts val="0"/>
                        </a:spcAft>
                      </a:pPr>
                      <a:r>
                        <a:rPr lang="en-US" sz="1100">
                          <a:effectLst/>
                          <a:latin typeface="Calibri"/>
                          <a:ea typeface="Calibri"/>
                          <a:cs typeface="Times New Roman"/>
                        </a:rPr>
                        <a:t>Students will demonstrate understanding of the methods scientists use to explore natural phenomena, including observation, hypothesis development, measurement and data collection, experimentation, evaluation of evidence, and employment of mathematical analysis.</a:t>
                      </a:r>
                    </a:p>
                  </a:txBody>
                  <a:tcPr marL="68580" marR="68580" marT="0" marB="0"/>
                </a:tc>
                <a:tc>
                  <a:txBody>
                    <a:bodyPr/>
                    <a:lstStyle/>
                    <a:p>
                      <a:pPr marL="0" marR="0">
                        <a:lnSpc>
                          <a:spcPct val="107000"/>
                        </a:lnSpc>
                        <a:spcBef>
                          <a:spcPts val="0"/>
                        </a:spcBef>
                        <a:spcAft>
                          <a:spcPts val="0"/>
                        </a:spcAft>
                      </a:pPr>
                      <a:r>
                        <a:rPr lang="en-US" sz="1100">
                          <a:effectLst/>
                          <a:latin typeface="Calibri"/>
                          <a:ea typeface="Calibri"/>
                          <a:cs typeface="Times New Roman"/>
                        </a:rPr>
                        <a:t> </a:t>
                      </a:r>
                    </a:p>
                    <a:p>
                      <a:pPr marL="0" marR="0">
                        <a:lnSpc>
                          <a:spcPct val="107000"/>
                        </a:lnSpc>
                        <a:spcBef>
                          <a:spcPts val="0"/>
                        </a:spcBef>
                        <a:spcAft>
                          <a:spcPts val="0"/>
                        </a:spcAft>
                      </a:pPr>
                      <a:r>
                        <a:rPr lang="en-US" sz="1100">
                          <a:effectLst/>
                          <a:latin typeface="Calibri"/>
                          <a:ea typeface="Calibri"/>
                          <a:cs typeface="Times New Roman"/>
                        </a:rPr>
                        <a:t>39%</a:t>
                      </a:r>
                    </a:p>
                  </a:txBody>
                  <a:tcPr marL="68580" marR="68580" marT="0" marB="0"/>
                </a:tc>
                <a:extLst>
                  <a:ext uri="{0D108BD9-81ED-4DB2-BD59-A6C34878D82A}">
                    <a16:rowId xmlns:a16="http://schemas.microsoft.com/office/drawing/2014/main" val="10006"/>
                  </a:ext>
                </a:extLst>
              </a:tr>
              <a:tr h="552550">
                <a:tc>
                  <a:txBody>
                    <a:bodyPr/>
                    <a:lstStyle/>
                    <a:p>
                      <a:pPr marL="0" marR="0">
                        <a:lnSpc>
                          <a:spcPct val="107000"/>
                        </a:lnSpc>
                        <a:spcBef>
                          <a:spcPts val="0"/>
                        </a:spcBef>
                        <a:spcAft>
                          <a:spcPts val="0"/>
                        </a:spcAft>
                      </a:pPr>
                      <a:r>
                        <a:rPr lang="en-US" sz="1100">
                          <a:effectLst/>
                          <a:latin typeface="Calibri"/>
                          <a:ea typeface="Calibri"/>
                          <a:cs typeface="Times New Roman"/>
                        </a:rPr>
                        <a:t> </a:t>
                      </a:r>
                    </a:p>
                    <a:p>
                      <a:pPr marL="0" marR="0">
                        <a:lnSpc>
                          <a:spcPct val="107000"/>
                        </a:lnSpc>
                        <a:spcBef>
                          <a:spcPts val="0"/>
                        </a:spcBef>
                        <a:spcAft>
                          <a:spcPts val="0"/>
                        </a:spcAft>
                      </a:pPr>
                      <a:r>
                        <a:rPr lang="en-US" sz="1100">
                          <a:effectLst/>
                          <a:latin typeface="Calibri"/>
                          <a:ea typeface="Calibri"/>
                          <a:cs typeface="Times New Roman"/>
                        </a:rPr>
                        <a:t>Natural Sciences</a:t>
                      </a:r>
                    </a:p>
                  </a:txBody>
                  <a:tcPr marL="68580" marR="68580" marT="0" marB="0"/>
                </a:tc>
                <a:tc>
                  <a:txBody>
                    <a:bodyPr/>
                    <a:lstStyle/>
                    <a:p>
                      <a:pPr marL="0" marR="0">
                        <a:lnSpc>
                          <a:spcPct val="107000"/>
                        </a:lnSpc>
                        <a:spcBef>
                          <a:spcPts val="0"/>
                        </a:spcBef>
                        <a:spcAft>
                          <a:spcPts val="0"/>
                        </a:spcAft>
                      </a:pPr>
                      <a:r>
                        <a:rPr lang="en-US" sz="1100">
                          <a:effectLst/>
                          <a:latin typeface="Calibri"/>
                          <a:ea typeface="Calibri"/>
                          <a:cs typeface="Times New Roman"/>
                        </a:rPr>
                        <a:t> </a:t>
                      </a:r>
                    </a:p>
                    <a:p>
                      <a:pPr marL="0" marR="0">
                        <a:lnSpc>
                          <a:spcPct val="107000"/>
                        </a:lnSpc>
                        <a:spcBef>
                          <a:spcPts val="0"/>
                        </a:spcBef>
                        <a:spcAft>
                          <a:spcPts val="0"/>
                        </a:spcAft>
                      </a:pPr>
                      <a:r>
                        <a:rPr lang="en-US" sz="1100">
                          <a:effectLst/>
                          <a:latin typeface="Calibri"/>
                          <a:ea typeface="Calibri"/>
                          <a:cs typeface="Times New Roman"/>
                        </a:rPr>
                        <a:t>Students will demonstrate application of scientific data, concepts, and models in one of the natural (or physical) sciences.</a:t>
                      </a:r>
                    </a:p>
                  </a:txBody>
                  <a:tcPr marL="68580" marR="68580" marT="0" marB="0"/>
                </a:tc>
                <a:tc>
                  <a:txBody>
                    <a:bodyPr/>
                    <a:lstStyle/>
                    <a:p>
                      <a:pPr marL="0" marR="0">
                        <a:lnSpc>
                          <a:spcPct val="107000"/>
                        </a:lnSpc>
                        <a:spcBef>
                          <a:spcPts val="0"/>
                        </a:spcBef>
                        <a:spcAft>
                          <a:spcPts val="0"/>
                        </a:spcAft>
                      </a:pPr>
                      <a:r>
                        <a:rPr lang="en-US" sz="1100" dirty="0">
                          <a:effectLst/>
                          <a:latin typeface="Calibri"/>
                          <a:ea typeface="Calibri"/>
                          <a:cs typeface="Times New Roman"/>
                        </a:rPr>
                        <a:t> </a:t>
                      </a:r>
                    </a:p>
                    <a:p>
                      <a:pPr marL="0" marR="0">
                        <a:lnSpc>
                          <a:spcPct val="107000"/>
                        </a:lnSpc>
                        <a:spcBef>
                          <a:spcPts val="0"/>
                        </a:spcBef>
                        <a:spcAft>
                          <a:spcPts val="0"/>
                        </a:spcAft>
                      </a:pPr>
                      <a:r>
                        <a:rPr lang="en-US" sz="1100" dirty="0">
                          <a:effectLst/>
                          <a:latin typeface="Calibri"/>
                          <a:ea typeface="Calibri"/>
                          <a:cs typeface="Times New Roman"/>
                        </a:rPr>
                        <a:t>56%</a:t>
                      </a:r>
                    </a:p>
                  </a:txBody>
                  <a:tcPr marL="68580" marR="68580" marT="0" marB="0"/>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9079041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 notes about this data</a:t>
            </a:r>
          </a:p>
        </p:txBody>
      </p:sp>
      <p:sp>
        <p:nvSpPr>
          <p:cNvPr id="3" name="Content Placeholder 2"/>
          <p:cNvSpPr>
            <a:spLocks noGrp="1"/>
          </p:cNvSpPr>
          <p:nvPr>
            <p:ph idx="1"/>
          </p:nvPr>
        </p:nvSpPr>
        <p:spPr/>
        <p:txBody>
          <a:bodyPr>
            <a:normAutofit fontScale="92500"/>
          </a:bodyPr>
          <a:lstStyle/>
          <a:p>
            <a:r>
              <a:rPr lang="en-US" dirty="0"/>
              <a:t>For Humanities, Western Civilization, and Social Sciences, students wrote essays. However, instead of essays, some students wrote letters of protest or general praise for their professors or the GE class they took. These essays were counted (as “Does Not Meet”), which is why the number of essays that met the SLO’s for those categories were lower than expected.</a:t>
            </a:r>
          </a:p>
          <a:p>
            <a:r>
              <a:rPr lang="en-US" dirty="0"/>
              <a:t> The assessment for Natural Sciences included a fact-based quiz and an essay. The assessment team for Natural Sciences gave each essay an effort score to filter out essays that had no substance. This practice could be applied to the other subject areas.</a:t>
            </a:r>
          </a:p>
          <a:p>
            <a:r>
              <a:rPr lang="en-US" dirty="0"/>
              <a:t>This assessment model is new and we are still learning how to implement it and interpret the data in ways that are helpful for measuring student learning and developing GE curriculum. </a:t>
            </a:r>
          </a:p>
        </p:txBody>
      </p:sp>
    </p:spTree>
    <p:extLst>
      <p:ext uri="{BB962C8B-B14F-4D97-AF65-F5344CB8AC3E}">
        <p14:creationId xmlns:p14="http://schemas.microsoft.com/office/powerpoint/2010/main" val="8983040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Observations from faculty who administered the assessment in capstone classes</a:t>
            </a:r>
          </a:p>
        </p:txBody>
      </p:sp>
      <p:sp>
        <p:nvSpPr>
          <p:cNvPr id="3" name="Content Placeholder 2"/>
          <p:cNvSpPr>
            <a:spLocks noGrp="1"/>
          </p:cNvSpPr>
          <p:nvPr>
            <p:ph idx="1"/>
          </p:nvPr>
        </p:nvSpPr>
        <p:spPr/>
        <p:txBody>
          <a:bodyPr/>
          <a:lstStyle/>
          <a:p>
            <a:r>
              <a:rPr lang="en-US" dirty="0"/>
              <a:t>Some students were confused about what they were being asked to do and why</a:t>
            </a:r>
          </a:p>
          <a:p>
            <a:pPr lvl="1"/>
            <a:r>
              <a:rPr lang="en-US" dirty="0"/>
              <a:t>The assessment was for a different class, unrelated to the class they were in (e.g. students in a science capstone course may be asked to complete a essay to demonstrate their competency in the Humanities SLO)</a:t>
            </a:r>
          </a:p>
          <a:p>
            <a:pPr lvl="1"/>
            <a:r>
              <a:rPr lang="en-US" dirty="0"/>
              <a:t>Students often do not remember what GE course they took and are confused about why they are being tested on it years later </a:t>
            </a:r>
          </a:p>
          <a:p>
            <a:r>
              <a:rPr lang="en-US" dirty="0"/>
              <a:t> Some students found the assessment interesting while others said it was meaningless or pointless</a:t>
            </a:r>
          </a:p>
          <a:p>
            <a:r>
              <a:rPr lang="en-US" dirty="0"/>
              <a:t>Some students found the prompts broad and difficult or the instructions too wordy and unclear </a:t>
            </a:r>
          </a:p>
        </p:txBody>
      </p:sp>
    </p:spTree>
    <p:extLst>
      <p:ext uri="{BB962C8B-B14F-4D97-AF65-F5344CB8AC3E}">
        <p14:creationId xmlns:p14="http://schemas.microsoft.com/office/powerpoint/2010/main" val="579639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Faculty Comments about Improving the Assessment</a:t>
            </a:r>
          </a:p>
        </p:txBody>
      </p:sp>
      <p:sp>
        <p:nvSpPr>
          <p:cNvPr id="3" name="Content Placeholder 2"/>
          <p:cNvSpPr>
            <a:spLocks noGrp="1"/>
          </p:cNvSpPr>
          <p:nvPr>
            <p:ph idx="1"/>
          </p:nvPr>
        </p:nvSpPr>
        <p:spPr/>
        <p:txBody>
          <a:bodyPr/>
          <a:lstStyle/>
          <a:p>
            <a:r>
              <a:rPr lang="en-US" dirty="0"/>
              <a:t>Take-home exam or online, not in class</a:t>
            </a:r>
          </a:p>
          <a:p>
            <a:r>
              <a:rPr lang="en-US" dirty="0"/>
              <a:t>Give students the chance to comment on the prompts and on GE</a:t>
            </a:r>
          </a:p>
          <a:p>
            <a:r>
              <a:rPr lang="en-US" dirty="0"/>
              <a:t>Mitigate the element of surprise that students showed by informing them about the assessment in their classes and explain the value of the information</a:t>
            </a:r>
          </a:p>
          <a:p>
            <a:r>
              <a:rPr lang="en-US" dirty="0"/>
              <a:t>Do not encourage students to write about an example from a GE course, but instead something they could comment on insightfully</a:t>
            </a:r>
          </a:p>
          <a:p>
            <a:r>
              <a:rPr lang="en-US" dirty="0"/>
              <a:t>Concerns about the timing and effectiveness</a:t>
            </a:r>
          </a:p>
        </p:txBody>
      </p:sp>
    </p:spTree>
    <p:extLst>
      <p:ext uri="{BB962C8B-B14F-4D97-AF65-F5344CB8AC3E}">
        <p14:creationId xmlns:p14="http://schemas.microsoft.com/office/powerpoint/2010/main" val="15089849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 How should we respond to these results?</a:t>
            </a:r>
          </a:p>
        </p:txBody>
      </p:sp>
      <p:sp>
        <p:nvSpPr>
          <p:cNvPr id="3" name="Content Placeholder 2"/>
          <p:cNvSpPr>
            <a:spLocks noGrp="1"/>
          </p:cNvSpPr>
          <p:nvPr>
            <p:ph idx="1"/>
          </p:nvPr>
        </p:nvSpPr>
        <p:spPr/>
        <p:txBody>
          <a:bodyPr/>
          <a:lstStyle/>
          <a:p>
            <a:r>
              <a:rPr lang="en-US" dirty="0"/>
              <a:t>Refine the process for administering the assessment </a:t>
            </a:r>
          </a:p>
          <a:p>
            <a:r>
              <a:rPr lang="en-US" dirty="0"/>
              <a:t>Revise instructions and prompts for assessment</a:t>
            </a:r>
          </a:p>
          <a:p>
            <a:r>
              <a:rPr lang="en-US" dirty="0"/>
              <a:t>Refine the rubrics for assessing the essays based on what data would be most helpful </a:t>
            </a:r>
          </a:p>
          <a:p>
            <a:r>
              <a:rPr lang="en-US" dirty="0"/>
              <a:t>Discuss what to do with protest essays. Measure and track their frequency? Discard essays that show no effort?</a:t>
            </a:r>
          </a:p>
          <a:p>
            <a:r>
              <a:rPr lang="en-US" dirty="0"/>
              <a:t>Communicate the new assessment process and its goals more</a:t>
            </a:r>
          </a:p>
          <a:p>
            <a:r>
              <a:rPr lang="en-US" dirty="0"/>
              <a:t>Find meaningful ways to include student input in the assessment process</a:t>
            </a:r>
          </a:p>
          <a:p>
            <a:r>
              <a:rPr lang="en-US"/>
              <a:t>Other ideas?</a:t>
            </a: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7159974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BA6EE-2FF6-7044-8F2A-DE104A33EFA4}"/>
              </a:ext>
            </a:extLst>
          </p:cNvPr>
          <p:cNvSpPr>
            <a:spLocks noGrp="1"/>
          </p:cNvSpPr>
          <p:nvPr>
            <p:ph type="title"/>
          </p:nvPr>
        </p:nvSpPr>
        <p:spPr/>
        <p:txBody>
          <a:bodyPr/>
          <a:lstStyle/>
          <a:p>
            <a:r>
              <a:rPr lang="en-US" dirty="0"/>
              <a:t>Breakout Groups</a:t>
            </a:r>
          </a:p>
        </p:txBody>
      </p:sp>
      <p:sp>
        <p:nvSpPr>
          <p:cNvPr id="3" name="Content Placeholder 2">
            <a:extLst>
              <a:ext uri="{FF2B5EF4-FFF2-40B4-BE49-F238E27FC236}">
                <a16:creationId xmlns:a16="http://schemas.microsoft.com/office/drawing/2014/main" id="{D902F4FD-1551-F041-A12D-C0D0AAA6DEAE}"/>
              </a:ext>
            </a:extLst>
          </p:cNvPr>
          <p:cNvSpPr>
            <a:spLocks noGrp="1"/>
          </p:cNvSpPr>
          <p:nvPr>
            <p:ph idx="1"/>
          </p:nvPr>
        </p:nvSpPr>
        <p:spPr/>
        <p:txBody>
          <a:bodyPr>
            <a:normAutofit/>
          </a:bodyPr>
          <a:lstStyle/>
          <a:p>
            <a:r>
              <a:rPr lang="en-US" sz="2800" dirty="0"/>
              <a:t>Brainstorm ideas for new assessment prompts (World Civilizations, US Studies, Basic Communication-Oral)</a:t>
            </a:r>
          </a:p>
          <a:p>
            <a:r>
              <a:rPr lang="en-US" sz="2800" dirty="0"/>
              <a:t>Steve will place you in a group via Zoom</a:t>
            </a:r>
          </a:p>
          <a:p>
            <a:pPr lvl="1"/>
            <a:r>
              <a:rPr lang="en-US" sz="2400" dirty="0"/>
              <a:t>Do you have a group preference? Tell us in the chat </a:t>
            </a:r>
          </a:p>
        </p:txBody>
      </p:sp>
    </p:spTree>
    <p:extLst>
      <p:ext uri="{BB962C8B-B14F-4D97-AF65-F5344CB8AC3E}">
        <p14:creationId xmlns:p14="http://schemas.microsoft.com/office/powerpoint/2010/main" val="2089601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Today’s discussion</a:t>
            </a:r>
          </a:p>
        </p:txBody>
      </p:sp>
      <p:sp>
        <p:nvSpPr>
          <p:cNvPr id="6" name="Content Placeholder 5"/>
          <p:cNvSpPr>
            <a:spLocks noGrp="1"/>
          </p:cNvSpPr>
          <p:nvPr>
            <p:ph idx="1"/>
          </p:nvPr>
        </p:nvSpPr>
        <p:spPr/>
        <p:txBody>
          <a:bodyPr/>
          <a:lstStyle/>
          <a:p>
            <a:pPr marL="457200" indent="-457200">
              <a:buFont typeface="+mj-lt"/>
              <a:buAutoNum type="arabicPeriod"/>
            </a:pPr>
            <a:r>
              <a:rPr lang="en-US" dirty="0"/>
              <a:t>Discussion of the new capstone model for GE assessment</a:t>
            </a:r>
            <a:br>
              <a:rPr lang="en-US" dirty="0"/>
            </a:br>
            <a:endParaRPr lang="en-US" dirty="0"/>
          </a:p>
          <a:p>
            <a:pPr marL="800100" lvl="1" indent="-457200">
              <a:buFont typeface="+mj-lt"/>
              <a:buAutoNum type="alphaUcPeriod"/>
            </a:pPr>
            <a:r>
              <a:rPr lang="en-US" dirty="0"/>
              <a:t>Why we changed the assessment model</a:t>
            </a:r>
          </a:p>
          <a:p>
            <a:pPr marL="800100" lvl="1" indent="-457200">
              <a:buFont typeface="+mj-lt"/>
              <a:buAutoNum type="alphaUcPeriod"/>
            </a:pPr>
            <a:r>
              <a:rPr lang="en-US" dirty="0"/>
              <a:t>What the results from Spring 2020 tell us</a:t>
            </a:r>
          </a:p>
          <a:p>
            <a:pPr marL="800100" lvl="1" indent="-457200">
              <a:buFont typeface="+mj-lt"/>
              <a:buAutoNum type="alphaUcPeriod"/>
            </a:pPr>
            <a:r>
              <a:rPr lang="en-US" dirty="0"/>
              <a:t>How we should respond to these results</a:t>
            </a:r>
          </a:p>
          <a:p>
            <a:pPr marL="800100" lvl="1" indent="-457200">
              <a:buFont typeface="+mj-lt"/>
              <a:buAutoNum type="alphaUcPeriod"/>
            </a:pPr>
            <a:endParaRPr lang="en-US" dirty="0"/>
          </a:p>
          <a:p>
            <a:pPr marL="457200" indent="-457200">
              <a:buFont typeface="+mj-lt"/>
              <a:buAutoNum type="arabicPeriod"/>
            </a:pPr>
            <a:r>
              <a:rPr lang="en-US" dirty="0"/>
              <a:t>Split into working groups to discuss Spring 2021 assessment</a:t>
            </a:r>
            <a:br>
              <a:rPr lang="en-US" dirty="0"/>
            </a:br>
            <a:endParaRPr lang="en-US" dirty="0"/>
          </a:p>
          <a:p>
            <a:pPr marL="800100" lvl="1" indent="-457200">
              <a:buFont typeface="+mj-lt"/>
              <a:buAutoNum type="alphaUcPeriod"/>
            </a:pPr>
            <a:r>
              <a:rPr lang="en-US" dirty="0"/>
              <a:t>United States Studies</a:t>
            </a:r>
          </a:p>
          <a:p>
            <a:pPr marL="800100" lvl="1" indent="-457200">
              <a:buFont typeface="+mj-lt"/>
              <a:buAutoNum type="alphaUcPeriod"/>
            </a:pPr>
            <a:r>
              <a:rPr lang="en-US" dirty="0"/>
              <a:t>World Civilizations</a:t>
            </a:r>
          </a:p>
          <a:p>
            <a:pPr marL="800100" lvl="1" indent="-457200">
              <a:buFont typeface="+mj-lt"/>
              <a:buAutoNum type="alphaUcPeriod"/>
            </a:pPr>
            <a:r>
              <a:rPr lang="en-US" dirty="0"/>
              <a:t>Basic Communications </a:t>
            </a:r>
            <a:r>
              <a:rPr lang="mr-IN" dirty="0"/>
              <a:t>–</a:t>
            </a:r>
            <a:r>
              <a:rPr lang="en-US" dirty="0"/>
              <a:t> Oral </a:t>
            </a:r>
          </a:p>
        </p:txBody>
      </p:sp>
    </p:spTree>
    <p:extLst>
      <p:ext uri="{BB962C8B-B14F-4D97-AF65-F5344CB8AC3E}">
        <p14:creationId xmlns:p14="http://schemas.microsoft.com/office/powerpoint/2010/main" val="11639786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New Capstone Assessment</a:t>
            </a:r>
          </a:p>
        </p:txBody>
      </p:sp>
      <p:sp>
        <p:nvSpPr>
          <p:cNvPr id="3" name="Content Placeholder 2"/>
          <p:cNvSpPr>
            <a:spLocks noGrp="1"/>
          </p:cNvSpPr>
          <p:nvPr>
            <p:ph idx="1"/>
          </p:nvPr>
        </p:nvSpPr>
        <p:spPr>
          <a:xfrm>
            <a:off x="628650" y="1389563"/>
            <a:ext cx="7886700" cy="3810250"/>
          </a:xfrm>
        </p:spPr>
        <p:txBody>
          <a:bodyPr>
            <a:normAutofit/>
          </a:bodyPr>
          <a:lstStyle/>
          <a:p>
            <a:r>
              <a:rPr lang="en-US" dirty="0"/>
              <a:t>Approved by faculty at 4.3.19 Senate Meeting</a:t>
            </a:r>
          </a:p>
          <a:p>
            <a:r>
              <a:rPr lang="en-US" dirty="0"/>
              <a:t>Implemented for the first time during the 2019 </a:t>
            </a:r>
            <a:r>
              <a:rPr lang="mr-IN" dirty="0"/>
              <a:t>–</a:t>
            </a:r>
            <a:r>
              <a:rPr lang="en-US" dirty="0"/>
              <a:t> 2020 school year</a:t>
            </a:r>
          </a:p>
          <a:p>
            <a:r>
              <a:rPr lang="en-US" dirty="0"/>
              <a:t>Process overview:</a:t>
            </a:r>
          </a:p>
          <a:p>
            <a:pPr marL="685800" lvl="1" indent="-342900">
              <a:buFont typeface="+mj-lt"/>
              <a:buAutoNum type="arabicPeriod"/>
            </a:pPr>
            <a:r>
              <a:rPr lang="en-US" dirty="0"/>
              <a:t>Fall 2019: GE faculty develop essay prompts/questions and a rubric based on SLOs. </a:t>
            </a:r>
          </a:p>
          <a:p>
            <a:pPr marL="685800" lvl="1" indent="-342900">
              <a:buFont typeface="+mj-lt"/>
              <a:buAutoNum type="arabicPeriod"/>
            </a:pPr>
            <a:r>
              <a:rPr lang="en-US" dirty="0"/>
              <a:t>Spring 2020: about 25% of students in capstone classes participate in assessment. Groups of 5 faculty assessors review responses for each content area. Instructors teaching in assessed GE categories participate in a brief survey. </a:t>
            </a:r>
          </a:p>
          <a:p>
            <a:pPr marL="685800" lvl="1" indent="-342900">
              <a:buFont typeface="+mj-lt"/>
              <a:buAutoNum type="arabicPeriod"/>
            </a:pPr>
            <a:r>
              <a:rPr lang="en-US" dirty="0"/>
              <a:t>GE board analyzes and reports data to faculty connected to content areas. </a:t>
            </a:r>
          </a:p>
        </p:txBody>
      </p:sp>
    </p:spTree>
    <p:extLst>
      <p:ext uri="{BB962C8B-B14F-4D97-AF65-F5344CB8AC3E}">
        <p14:creationId xmlns:p14="http://schemas.microsoft.com/office/powerpoint/2010/main" val="3369295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803" y="86239"/>
            <a:ext cx="7886700" cy="1104636"/>
          </a:xfrm>
        </p:spPr>
        <p:txBody>
          <a:bodyPr/>
          <a:lstStyle/>
          <a:p>
            <a:r>
              <a:rPr lang="en-US" dirty="0"/>
              <a:t>Example: essay prompt for Humanities</a:t>
            </a:r>
          </a:p>
        </p:txBody>
      </p:sp>
      <p:sp>
        <p:nvSpPr>
          <p:cNvPr id="3" name="Content Placeholder 2"/>
          <p:cNvSpPr>
            <a:spLocks noGrp="1"/>
          </p:cNvSpPr>
          <p:nvPr>
            <p:ph idx="1"/>
          </p:nvPr>
        </p:nvSpPr>
        <p:spPr>
          <a:xfrm>
            <a:off x="119803" y="1030378"/>
            <a:ext cx="8853477" cy="4117092"/>
          </a:xfrm>
        </p:spPr>
        <p:txBody>
          <a:bodyPr>
            <a:noAutofit/>
          </a:bodyPr>
          <a:lstStyle/>
          <a:p>
            <a:pPr marL="0" indent="0">
              <a:buNone/>
            </a:pPr>
            <a:r>
              <a:rPr lang="en-US" sz="1400" dirty="0"/>
              <a:t>Choose a text or work of art from the humanities (e.g. a novel, short story, poem, visual art, piece of music, film, play, philosophical dialogue or essay, historical text, etc.) that you can describe and analyze in some detail and, ideally, that you studied in the GE course that you took in the Humanities category. </a:t>
            </a:r>
            <a:r>
              <a:rPr lang="en-US" sz="1400" i="1" dirty="0"/>
              <a:t>Analyze </a:t>
            </a:r>
            <a:r>
              <a:rPr lang="en-US" sz="1400" dirty="0"/>
              <a:t>how the text or work of art reflects on some aspect of the human experience, </a:t>
            </a:r>
            <a:r>
              <a:rPr lang="en-US" sz="1400" i="1" dirty="0"/>
              <a:t>using the conventions or methodology appropriate to that work,</a:t>
            </a:r>
            <a:r>
              <a:rPr lang="en-US" sz="1400" dirty="0"/>
              <a:t> to the best of your ability.  </a:t>
            </a:r>
          </a:p>
          <a:p>
            <a:pPr marL="0" indent="0">
              <a:buNone/>
            </a:pPr>
            <a:r>
              <a:rPr lang="en-US" sz="1400" dirty="0"/>
              <a:t>As a guideline, spend 5-10 minutes brainstorming so you can remember details and find the language to describe your example, then spend 25-35 minutes writing an essay of no more than 3 pages that does all of the following:</a:t>
            </a:r>
          </a:p>
          <a:p>
            <a:pPr lvl="0"/>
            <a:r>
              <a:rPr lang="en-US" sz="1400" i="1" dirty="0"/>
              <a:t>Describes</a:t>
            </a:r>
            <a:r>
              <a:rPr lang="en-US" sz="1400" dirty="0"/>
              <a:t> the main point or features of the chosen text or work of art and provides some context. What type of text or work is it? Who wrote or created it? What is it about? What categories, genres, or concepts would you apply to it? What is its historical or cultural context?  </a:t>
            </a:r>
          </a:p>
          <a:p>
            <a:pPr lvl="0"/>
            <a:r>
              <a:rPr lang="en-US" sz="1400" dirty="0"/>
              <a:t>Applies your knowledge of the methods or conventions of the relevant discipline (e.g. literature, philosophy, art history, music, theater arts, media studies, political science, black studies, WGSS, etc.) to </a:t>
            </a:r>
            <a:r>
              <a:rPr lang="en-US" sz="1400" i="1" dirty="0"/>
              <a:t>analyze and explain the significance</a:t>
            </a:r>
            <a:r>
              <a:rPr lang="en-US" sz="1400" dirty="0"/>
              <a:t> of this item for understanding the humanities. How does this work exemplify the insight, power, or meaning of the humanities? What theories, methods, or approaches help us to understand it? For example, you might use formalist analysis (explication) to consider how a poem depicts or critiques issues of gender or politics, give a formal analysis and interpretation of a visual work of art to illustrate the value of artistic expression, explain how a specific philosopher approaches an enduring question about human existence, discuss how a play or film subverts a plot convention to achieve a particular dramatic effect, or analyze how a theory in political science challenges the concept of human nature or the purpose of democracy.  </a:t>
            </a:r>
          </a:p>
        </p:txBody>
      </p:sp>
    </p:spTree>
    <p:extLst>
      <p:ext uri="{BB962C8B-B14F-4D97-AF65-F5344CB8AC3E}">
        <p14:creationId xmlns:p14="http://schemas.microsoft.com/office/powerpoint/2010/main" val="352561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Humanities Rubric</a:t>
            </a:r>
          </a:p>
        </p:txBody>
      </p:sp>
      <p:sp>
        <p:nvSpPr>
          <p:cNvPr id="3" name="Content Placeholder 2"/>
          <p:cNvSpPr>
            <a:spLocks noGrp="1"/>
          </p:cNvSpPr>
          <p:nvPr>
            <p:ph idx="1"/>
          </p:nvPr>
        </p:nvSpPr>
        <p:spPr/>
        <p:txBody>
          <a:bodyPr>
            <a:normAutofit fontScale="77500" lnSpcReduction="20000"/>
          </a:bodyPr>
          <a:lstStyle/>
          <a:p>
            <a:pPr marL="0" indent="0">
              <a:buNone/>
            </a:pPr>
            <a:r>
              <a:rPr lang="en-US" b="1" dirty="0"/>
              <a:t>Rubric for assessing answers:</a:t>
            </a:r>
          </a:p>
          <a:p>
            <a:pPr marL="0" indent="0">
              <a:buNone/>
            </a:pPr>
            <a:r>
              <a:rPr lang="en-US" dirty="0"/>
              <a:t>Any answer that matches four or more of the criteria for a particular learning outcome MEETS that learning outcome. Matching three or fewer criteria counts as DOES NOT MEET that outcome.</a:t>
            </a:r>
          </a:p>
          <a:p>
            <a:pPr marL="0" indent="0" eaLnBrk="0" hangingPunct="0">
              <a:buNone/>
            </a:pPr>
            <a:r>
              <a:rPr lang="en-US" dirty="0"/>
              <a:t> </a:t>
            </a:r>
          </a:p>
          <a:p>
            <a:pPr marL="0" indent="0" eaLnBrk="0" hangingPunct="0">
              <a:buNone/>
            </a:pPr>
            <a:r>
              <a:rPr lang="en-US" dirty="0"/>
              <a:t>Learning outcome: demonstrates knowledge of the conventions and methods of at least one of the humanities</a:t>
            </a:r>
          </a:p>
          <a:p>
            <a:pPr marL="0" indent="0" eaLnBrk="0" hangingPunct="0">
              <a:buNone/>
            </a:pPr>
            <a:r>
              <a:rPr lang="en-US" dirty="0"/>
              <a:t> </a:t>
            </a:r>
          </a:p>
          <a:p>
            <a:pPr marL="0" indent="0" eaLnBrk="0" hangingPunct="0">
              <a:buNone/>
            </a:pPr>
            <a:r>
              <a:rPr lang="en-US" dirty="0"/>
              <a:t>1. Describes the main point or features of a text or work of art in humanities Y / N </a:t>
            </a:r>
          </a:p>
          <a:p>
            <a:pPr marL="0" indent="0" eaLnBrk="0" hangingPunct="0">
              <a:buNone/>
            </a:pPr>
            <a:r>
              <a:rPr lang="en-US" dirty="0"/>
              <a:t>2. Applies appropriate categories, genres, or concepts  Y / N</a:t>
            </a:r>
          </a:p>
          <a:p>
            <a:pPr marL="0" indent="0" eaLnBrk="0" hangingPunct="0">
              <a:buNone/>
            </a:pPr>
            <a:r>
              <a:rPr lang="en-US" dirty="0"/>
              <a:t>3. Explains its historical or cultural context  Y / N</a:t>
            </a:r>
          </a:p>
          <a:p>
            <a:pPr marL="0" indent="0" eaLnBrk="0" hangingPunct="0">
              <a:buNone/>
            </a:pPr>
            <a:r>
              <a:rPr lang="en-US" dirty="0"/>
              <a:t>4. Uses a convention or methodology from a relevant discipline to analyze it  Y / N</a:t>
            </a:r>
          </a:p>
          <a:p>
            <a:pPr marL="0" indent="0" eaLnBrk="0" hangingPunct="0">
              <a:buNone/>
            </a:pPr>
            <a:r>
              <a:rPr lang="en-US" dirty="0"/>
              <a:t>5.  Analysis makes connections that demonstrate an understanding of the humanities Y / N</a:t>
            </a:r>
          </a:p>
          <a:p>
            <a:pPr marL="0" indent="0" eaLnBrk="0" hangingPunct="0">
              <a:buNone/>
            </a:pPr>
            <a:endParaRPr lang="en-US" dirty="0"/>
          </a:p>
        </p:txBody>
      </p:sp>
    </p:spTree>
    <p:extLst>
      <p:ext uri="{BB962C8B-B14F-4D97-AF65-F5344CB8AC3E}">
        <p14:creationId xmlns:p14="http://schemas.microsoft.com/office/powerpoint/2010/main" val="1067742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Comparison with the old model</a:t>
            </a:r>
          </a:p>
        </p:txBody>
      </p:sp>
      <p:sp>
        <p:nvSpPr>
          <p:cNvPr id="3" name="Text Placeholder 2"/>
          <p:cNvSpPr>
            <a:spLocks noGrp="1"/>
          </p:cNvSpPr>
          <p:nvPr>
            <p:ph type="body" idx="1"/>
          </p:nvPr>
        </p:nvSpPr>
        <p:spPr>
          <a:xfrm>
            <a:off x="629842" y="1137388"/>
            <a:ext cx="3868340" cy="468088"/>
          </a:xfrm>
        </p:spPr>
        <p:txBody>
          <a:bodyPr/>
          <a:lstStyle/>
          <a:p>
            <a:r>
              <a:rPr lang="en-US" dirty="0"/>
              <a:t>Previous model of assessment</a:t>
            </a:r>
          </a:p>
        </p:txBody>
      </p:sp>
      <p:sp>
        <p:nvSpPr>
          <p:cNvPr id="4" name="Content Placeholder 3"/>
          <p:cNvSpPr>
            <a:spLocks noGrp="1"/>
          </p:cNvSpPr>
          <p:nvPr>
            <p:ph sz="half" idx="2"/>
          </p:nvPr>
        </p:nvSpPr>
        <p:spPr>
          <a:xfrm>
            <a:off x="629842" y="1605476"/>
            <a:ext cx="3868340" cy="3552577"/>
          </a:xfrm>
        </p:spPr>
        <p:txBody>
          <a:bodyPr>
            <a:normAutofit fontScale="92500" lnSpcReduction="10000"/>
          </a:bodyPr>
          <a:lstStyle/>
          <a:p>
            <a:r>
              <a:rPr lang="en-US" dirty="0"/>
              <a:t>Student work was collected from GE classes by the instructor. </a:t>
            </a:r>
          </a:p>
          <a:p>
            <a:r>
              <a:rPr lang="en-US" dirty="0"/>
              <a:t>Often students take GE courses in their first two years, so the data collected is from the beginning of their education.</a:t>
            </a:r>
          </a:p>
          <a:p>
            <a:r>
              <a:rPr lang="en-US" dirty="0"/>
              <a:t>The instructor who teaches the course evaluates how many students meet, approach, or do not meet the SLO for that GE category.</a:t>
            </a:r>
          </a:p>
          <a:p>
            <a:r>
              <a:rPr lang="en-US" dirty="0"/>
              <a:t>Students unaware of assessment.</a:t>
            </a:r>
          </a:p>
          <a:p>
            <a:r>
              <a:rPr lang="en-US" dirty="0"/>
              <a:t>Data provides a snapshot from specific classes.</a:t>
            </a:r>
          </a:p>
          <a:p>
            <a:pPr marL="0" indent="0">
              <a:buNone/>
            </a:pPr>
            <a:endParaRPr lang="en-US" dirty="0"/>
          </a:p>
        </p:txBody>
      </p:sp>
      <p:sp>
        <p:nvSpPr>
          <p:cNvPr id="5" name="Text Placeholder 4"/>
          <p:cNvSpPr>
            <a:spLocks noGrp="1"/>
          </p:cNvSpPr>
          <p:nvPr>
            <p:ph type="body" sz="quarter" idx="3"/>
          </p:nvPr>
        </p:nvSpPr>
        <p:spPr>
          <a:xfrm>
            <a:off x="4629150" y="1209273"/>
            <a:ext cx="3887391" cy="372239"/>
          </a:xfrm>
        </p:spPr>
        <p:txBody>
          <a:bodyPr/>
          <a:lstStyle/>
          <a:p>
            <a:r>
              <a:rPr lang="en-US" dirty="0"/>
              <a:t>New capstone model of assessment</a:t>
            </a:r>
          </a:p>
        </p:txBody>
      </p:sp>
      <p:sp>
        <p:nvSpPr>
          <p:cNvPr id="6" name="Content Placeholder 5"/>
          <p:cNvSpPr>
            <a:spLocks noGrp="1"/>
          </p:cNvSpPr>
          <p:nvPr>
            <p:ph sz="quarter" idx="4"/>
          </p:nvPr>
        </p:nvSpPr>
        <p:spPr>
          <a:xfrm>
            <a:off x="4629150" y="1605476"/>
            <a:ext cx="4008680" cy="3666221"/>
          </a:xfrm>
        </p:spPr>
        <p:txBody>
          <a:bodyPr>
            <a:normAutofit fontScale="92500" lnSpcReduction="20000"/>
          </a:bodyPr>
          <a:lstStyle/>
          <a:p>
            <a:r>
              <a:rPr lang="en-US" dirty="0"/>
              <a:t>Students submit an essay outside of their GE class. </a:t>
            </a:r>
          </a:p>
          <a:p>
            <a:r>
              <a:rPr lang="en-US" dirty="0"/>
              <a:t>Data is collected from students at the capstone level, which means we get information near the end of their education. </a:t>
            </a:r>
          </a:p>
          <a:p>
            <a:r>
              <a:rPr lang="en-US" dirty="0"/>
              <a:t>A team of volunteers from different disciplines who teach in that GE category assesses the student essays. More collaborative.  </a:t>
            </a:r>
          </a:p>
          <a:p>
            <a:r>
              <a:rPr lang="en-US" dirty="0"/>
              <a:t>Students a part of assessment process.</a:t>
            </a:r>
          </a:p>
          <a:p>
            <a:r>
              <a:rPr lang="en-US" dirty="0"/>
              <a:t>Data intends to measure the student’s education as a whole at the university level.</a:t>
            </a:r>
          </a:p>
          <a:p>
            <a:endParaRPr lang="en-US" dirty="0"/>
          </a:p>
        </p:txBody>
      </p:sp>
    </p:spTree>
    <p:extLst>
      <p:ext uri="{BB962C8B-B14F-4D97-AF65-F5344CB8AC3E}">
        <p14:creationId xmlns:p14="http://schemas.microsoft.com/office/powerpoint/2010/main" val="4209553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Why we changed to the capstone model</a:t>
            </a:r>
          </a:p>
        </p:txBody>
      </p:sp>
      <p:sp>
        <p:nvSpPr>
          <p:cNvPr id="3" name="Content Placeholder 2"/>
          <p:cNvSpPr>
            <a:spLocks noGrp="1"/>
          </p:cNvSpPr>
          <p:nvPr>
            <p:ph idx="1"/>
          </p:nvPr>
        </p:nvSpPr>
        <p:spPr/>
        <p:txBody>
          <a:bodyPr>
            <a:normAutofit/>
          </a:bodyPr>
          <a:lstStyle/>
          <a:p>
            <a:pPr>
              <a:buFont typeface="Arial"/>
              <a:buChar char="•"/>
            </a:pPr>
            <a:r>
              <a:rPr lang="en-US" b="1" dirty="0"/>
              <a:t>Faculty labor</a:t>
            </a:r>
          </a:p>
          <a:p>
            <a:pPr lvl="1">
              <a:buFont typeface="Arial"/>
              <a:buChar char="•"/>
            </a:pPr>
            <a:r>
              <a:rPr lang="en-US" dirty="0"/>
              <a:t>Less work for adjuncts and lecturers</a:t>
            </a:r>
          </a:p>
          <a:p>
            <a:pPr lvl="1">
              <a:buFont typeface="Arial"/>
              <a:buChar char="•"/>
            </a:pPr>
            <a:r>
              <a:rPr lang="en-US" dirty="0"/>
              <a:t>Stipends for assessors</a:t>
            </a:r>
          </a:p>
          <a:p>
            <a:pPr>
              <a:buFont typeface="Arial"/>
              <a:buChar char="•"/>
            </a:pPr>
            <a:r>
              <a:rPr lang="en-US" b="1" dirty="0"/>
              <a:t>Encouraging interdisciplinary dialogue across GE</a:t>
            </a:r>
            <a:r>
              <a:rPr lang="en-US" dirty="0"/>
              <a:t> </a:t>
            </a:r>
          </a:p>
          <a:p>
            <a:pPr lvl="1">
              <a:buFont typeface="Arial"/>
              <a:buChar char="•"/>
            </a:pPr>
            <a:r>
              <a:rPr lang="en-US" dirty="0"/>
              <a:t>Faculty developing prompts/assessing responses converse about commonalities across disciplines within GE categories</a:t>
            </a:r>
          </a:p>
          <a:p>
            <a:pPr>
              <a:buFont typeface="Arial"/>
              <a:buChar char="•"/>
            </a:pPr>
            <a:r>
              <a:rPr lang="en-US" b="1" dirty="0"/>
              <a:t>Goals of assessment </a:t>
            </a:r>
          </a:p>
          <a:p>
            <a:pPr lvl="1">
              <a:buFont typeface="Arial"/>
              <a:buChar char="•"/>
            </a:pPr>
            <a:r>
              <a:rPr lang="en-US" dirty="0"/>
              <a:t>Determine if students mastered the content and skills of a liberal arts education </a:t>
            </a:r>
          </a:p>
          <a:p>
            <a:pPr lvl="1">
              <a:buFont typeface="Arial"/>
              <a:buChar char="•"/>
            </a:pPr>
            <a:r>
              <a:rPr lang="en-US" dirty="0"/>
              <a:t>Obtain information about student learning across their </a:t>
            </a:r>
            <a:r>
              <a:rPr lang="en-US" i="1" dirty="0"/>
              <a:t>entire education</a:t>
            </a:r>
            <a:r>
              <a:rPr lang="en-US" dirty="0"/>
              <a:t>, rather than a snapshot from one particular class</a:t>
            </a:r>
          </a:p>
          <a:p>
            <a:pPr>
              <a:buFont typeface="Arial"/>
              <a:buChar char="•"/>
            </a:pPr>
            <a:endParaRPr lang="en-US" dirty="0"/>
          </a:p>
        </p:txBody>
      </p:sp>
    </p:spTree>
    <p:extLst>
      <p:ext uri="{BB962C8B-B14F-4D97-AF65-F5344CB8AC3E}">
        <p14:creationId xmlns:p14="http://schemas.microsoft.com/office/powerpoint/2010/main" val="13086606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097729" y="1246036"/>
            <a:ext cx="7046271" cy="3971345"/>
          </a:xfrm>
          <a:prstGeom prst="rect">
            <a:avLst/>
          </a:prstGeom>
        </p:spPr>
      </p:pic>
      <p:sp>
        <p:nvSpPr>
          <p:cNvPr id="6" name="Title 5"/>
          <p:cNvSpPr>
            <a:spLocks noGrp="1"/>
          </p:cNvSpPr>
          <p:nvPr>
            <p:ph type="title"/>
          </p:nvPr>
        </p:nvSpPr>
        <p:spPr/>
        <p:txBody>
          <a:bodyPr>
            <a:normAutofit fontScale="90000"/>
          </a:bodyPr>
          <a:lstStyle/>
          <a:p>
            <a:r>
              <a:rPr lang="en-US" dirty="0"/>
              <a:t>Capstone assessment aims to measure student learning </a:t>
            </a:r>
            <a:r>
              <a:rPr lang="en-US" i="1" dirty="0"/>
              <a:t>across</a:t>
            </a:r>
            <a:r>
              <a:rPr lang="en-US" dirty="0"/>
              <a:t> their education </a:t>
            </a:r>
            <a:r>
              <a:rPr lang="en-US" i="1" dirty="0"/>
              <a:t>as a whole</a:t>
            </a:r>
          </a:p>
        </p:txBody>
      </p:sp>
      <p:sp>
        <p:nvSpPr>
          <p:cNvPr id="8" name="Text Placeholder 7"/>
          <p:cNvSpPr>
            <a:spLocks noGrp="1"/>
          </p:cNvSpPr>
          <p:nvPr>
            <p:ph idx="1"/>
          </p:nvPr>
        </p:nvSpPr>
        <p:spPr>
          <a:xfrm>
            <a:off x="628649" y="1521354"/>
            <a:ext cx="2570104" cy="2791853"/>
          </a:xfrm>
        </p:spPr>
        <p:txBody>
          <a:bodyPr>
            <a:normAutofit lnSpcReduction="10000"/>
          </a:bodyPr>
          <a:lstStyle/>
          <a:p>
            <a:pPr marL="0" indent="0">
              <a:buNone/>
            </a:pPr>
            <a:r>
              <a:rPr lang="en-US" sz="1600" dirty="0"/>
              <a:t>SUNY New </a:t>
            </a:r>
            <a:r>
              <a:rPr lang="en-US" sz="1600" dirty="0" err="1"/>
              <a:t>Paltz’s</a:t>
            </a:r>
            <a:r>
              <a:rPr lang="en-US" sz="1600" dirty="0"/>
              <a:t> General Education (GE) program lays the foundation for students' intellectual development by providing a broad knowledge base, essential communication skills, and opportunities to explore new perspectives, ways of thinking, arguing, and being. </a:t>
            </a:r>
          </a:p>
          <a:p>
            <a:pPr marL="0" indent="0">
              <a:buNone/>
            </a:pPr>
            <a:r>
              <a:rPr lang="en-US" sz="1600" dirty="0"/>
              <a:t>(From GE website </a:t>
            </a:r>
            <a:r>
              <a:rPr lang="en-US" sz="1600" dirty="0" err="1"/>
              <a:t>newpaltz.edu</a:t>
            </a:r>
            <a:r>
              <a:rPr lang="en-US" sz="1600" dirty="0"/>
              <a:t>/GE)</a:t>
            </a:r>
          </a:p>
          <a:p>
            <a:endParaRPr lang="en-US" dirty="0"/>
          </a:p>
        </p:txBody>
      </p:sp>
    </p:spTree>
    <p:extLst>
      <p:ext uri="{BB962C8B-B14F-4D97-AF65-F5344CB8AC3E}">
        <p14:creationId xmlns:p14="http://schemas.microsoft.com/office/powerpoint/2010/main" val="608530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 Results from Spring 2020 assessment </a:t>
            </a:r>
          </a:p>
        </p:txBody>
      </p:sp>
      <p:sp>
        <p:nvSpPr>
          <p:cNvPr id="3" name="Content Placeholder 2"/>
          <p:cNvSpPr>
            <a:spLocks noGrp="1"/>
          </p:cNvSpPr>
          <p:nvPr>
            <p:ph idx="1"/>
          </p:nvPr>
        </p:nvSpPr>
        <p:spPr/>
        <p:txBody>
          <a:bodyPr/>
          <a:lstStyle/>
          <a:p>
            <a:r>
              <a:rPr lang="en-US" sz="2500" dirty="0"/>
              <a:t>Summary of results from capstone classes (Humanities, Western Civilization, Social Sciences, and Natural Sciences)</a:t>
            </a:r>
          </a:p>
          <a:p>
            <a:r>
              <a:rPr lang="en-US" sz="2500" dirty="0"/>
              <a:t>Faculty observations in administering the assessment in their capstone classes and their suggestions for improving the process</a:t>
            </a:r>
          </a:p>
          <a:p>
            <a:r>
              <a:rPr lang="en-US" sz="2400" dirty="0"/>
              <a:t>Data from faculty survey</a:t>
            </a:r>
          </a:p>
          <a:p>
            <a:pPr marL="0" indent="0">
              <a:buNone/>
            </a:pPr>
            <a:r>
              <a:rPr lang="en-US" sz="2400" dirty="0"/>
              <a:t>(You can view all of the above in the report that Associate Provost Laurel Garrick </a:t>
            </a:r>
            <a:r>
              <a:rPr lang="en-US" sz="2400" dirty="0" err="1"/>
              <a:t>Duhaney</a:t>
            </a:r>
            <a:r>
              <a:rPr lang="en-US" sz="2400" dirty="0"/>
              <a:t> compiled and distributed)</a:t>
            </a:r>
          </a:p>
          <a:p>
            <a:endParaRPr lang="en-US" dirty="0"/>
          </a:p>
          <a:p>
            <a:endParaRPr lang="en-US" dirty="0"/>
          </a:p>
        </p:txBody>
      </p:sp>
    </p:spTree>
    <p:extLst>
      <p:ext uri="{BB962C8B-B14F-4D97-AF65-F5344CB8AC3E}">
        <p14:creationId xmlns:p14="http://schemas.microsoft.com/office/powerpoint/2010/main" val="38236592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374</TotalTime>
  <Words>1779</Words>
  <Application>Microsoft Macintosh PowerPoint</Application>
  <PresentationFormat>On-screen Show (16:10)</PresentationFormat>
  <Paragraphs>139</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General Education Board Fall Forum</vt:lpstr>
      <vt:lpstr>Today’s discussion</vt:lpstr>
      <vt:lpstr>Overview of New Capstone Assessment</vt:lpstr>
      <vt:lpstr>Example: essay prompt for Humanities</vt:lpstr>
      <vt:lpstr>Humanities Rubric</vt:lpstr>
      <vt:lpstr>Comparison with the old model</vt:lpstr>
      <vt:lpstr>A. Why we changed to the capstone model</vt:lpstr>
      <vt:lpstr>Capstone assessment aims to measure student learning across their education as a whole</vt:lpstr>
      <vt:lpstr>B. Results from Spring 2020 assessment </vt:lpstr>
      <vt:lpstr>PowerPoint Presentation</vt:lpstr>
      <vt:lpstr>Important notes about this data</vt:lpstr>
      <vt:lpstr>Observations from faculty who administered the assessment in capstone classes</vt:lpstr>
      <vt:lpstr>Faculty Comments about Improving the Assessment</vt:lpstr>
      <vt:lpstr>C. How should we respond to these results?</vt:lpstr>
      <vt:lpstr>Breakout Groups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Stephen Pampinella</cp:lastModifiedBy>
  <cp:revision>32</cp:revision>
  <dcterms:created xsi:type="dcterms:W3CDTF">2020-02-06T17:14:30Z</dcterms:created>
  <dcterms:modified xsi:type="dcterms:W3CDTF">2020-10-28T19:49:52Z</dcterms:modified>
</cp:coreProperties>
</file>